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8" r:id="rId3"/>
    <p:sldId id="259" r:id="rId4"/>
    <p:sldId id="286" r:id="rId5"/>
    <p:sldId id="271" r:id="rId6"/>
    <p:sldId id="270" r:id="rId7"/>
    <p:sldId id="261" r:id="rId8"/>
    <p:sldId id="262" r:id="rId9"/>
    <p:sldId id="263" r:id="rId10"/>
    <p:sldId id="260" r:id="rId11"/>
    <p:sldId id="272" r:id="rId12"/>
    <p:sldId id="283" r:id="rId13"/>
    <p:sldId id="282" r:id="rId14"/>
    <p:sldId id="288" r:id="rId15"/>
    <p:sldId id="299" r:id="rId16"/>
    <p:sldId id="290" r:id="rId17"/>
    <p:sldId id="265" r:id="rId18"/>
    <p:sldId id="268" r:id="rId19"/>
    <p:sldId id="300" r:id="rId20"/>
    <p:sldId id="269" r:id="rId21"/>
    <p:sldId id="285" r:id="rId22"/>
    <p:sldId id="301" r:id="rId23"/>
    <p:sldId id="284" r:id="rId24"/>
    <p:sldId id="289" r:id="rId25"/>
    <p:sldId id="278" r:id="rId26"/>
    <p:sldId id="279" r:id="rId27"/>
    <p:sldId id="280" r:id="rId28"/>
    <p:sldId id="281" r:id="rId29"/>
    <p:sldId id="292" r:id="rId30"/>
    <p:sldId id="293" r:id="rId31"/>
    <p:sldId id="298" r:id="rId32"/>
    <p:sldId id="302" r:id="rId33"/>
    <p:sldId id="296" r:id="rId34"/>
    <p:sldId id="303" r:id="rId35"/>
    <p:sldId id="304" r:id="rId36"/>
    <p:sldId id="306" r:id="rId37"/>
    <p:sldId id="307" r:id="rId38"/>
    <p:sldId id="305" r:id="rId39"/>
    <p:sldId id="308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875"/>
    <a:srgbClr val="FFAB40"/>
    <a:srgbClr val="6AB3A3"/>
    <a:srgbClr val="DBEE48"/>
    <a:srgbClr val="80DC52"/>
    <a:srgbClr val="5ED257"/>
    <a:srgbClr val="78909C"/>
    <a:srgbClr val="9BE24F"/>
    <a:srgbClr val="61C188"/>
    <a:srgbClr val="DCE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37" autoAdjust="0"/>
  </p:normalViewPr>
  <p:slideViewPr>
    <p:cSldViewPr snapToGrid="0">
      <p:cViewPr>
        <p:scale>
          <a:sx n="200" d="100"/>
          <a:sy n="200" d="100"/>
        </p:scale>
        <p:origin x="720" y="5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155E07-C6D0-4C51-B043-E35A930A4075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AF9B9B3-94FB-4E1D-B00F-DAF7454E971A}" type="parTrans" cxnId="{AE1B9A11-C844-4223-B926-4048628419D1}">
      <dgm:prSet/>
      <dgm:spPr/>
      <dgm:t>
        <a:bodyPr/>
        <a:lstStyle/>
        <a:p>
          <a:endParaRPr lang="it-IT"/>
        </a:p>
      </dgm:t>
    </dgm:pt>
    <dgm:pt modelId="{FC5DF099-A594-4CFB-A601-FC57F95BC4CE}" type="sibTrans" cxnId="{AE1B9A11-C844-4223-B926-4048628419D1}">
      <dgm:prSet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8FACDC7-FCF0-446F-A254-F216B5715071}" type="pres">
      <dgm:prSet presAssocID="{BE155E07-C6D0-4C51-B043-E35A930A4075}" presName="compNode" presStyleCnt="0"/>
      <dgm:spPr/>
    </dgm:pt>
    <dgm:pt modelId="{30648FA1-4C7E-4FC0-A155-42A46B5099BD}" type="pres">
      <dgm:prSet presAssocID="{BE155E07-C6D0-4C51-B043-E35A930A4075}" presName="noGeometry" presStyleCnt="0"/>
      <dgm:spPr/>
    </dgm:pt>
    <dgm:pt modelId="{2C7180AC-9278-4ED0-B9C2-C6A2D55A1A43}" type="pres">
      <dgm:prSet presAssocID="{BE155E07-C6D0-4C51-B043-E35A930A4075}" presName="childTextVisible" presStyleLbl="bgAccFollowNode1" presStyleIdx="0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4AAD9AA5-F4C3-4B1E-93EF-132EE96E80B3}" type="pres">
      <dgm:prSet presAssocID="{BE155E07-C6D0-4C51-B043-E35A930A4075}" presName="childTextHidden" presStyleLbl="bgAccFollowNode1" presStyleIdx="0" presStyleCnt="4"/>
      <dgm:spPr/>
    </dgm:pt>
    <dgm:pt modelId="{53E41216-8838-41D6-9550-05F2B76F5336}" type="pres">
      <dgm:prSet presAssocID="{BE155E07-C6D0-4C51-B043-E35A930A407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3DED2D9-D2C2-4E4F-A459-26F9CB6B5245}" type="pres">
      <dgm:prSet presAssocID="{BE155E07-C6D0-4C51-B043-E35A930A4075}" presName="aSpace" presStyleCnt="0"/>
      <dgm:spPr/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1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1" presStyleCnt="4"/>
      <dgm:spPr/>
    </dgm:pt>
    <dgm:pt modelId="{B117EA9C-87E6-42A3-94EC-D32AEB37AC1A}" type="pres">
      <dgm:prSet presAssocID="{4496B9D9-1481-4C45-928E-141AFCB7102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2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2" presStyleCnt="4"/>
      <dgm:spPr/>
    </dgm:pt>
    <dgm:pt modelId="{CD0033D5-1154-43B2-A6A0-B4041D0CF981}" type="pres">
      <dgm:prSet presAssocID="{138F214A-3EE9-4860-9D4A-59A9E1135C4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3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3" presStyleCnt="4"/>
      <dgm:spPr/>
    </dgm:pt>
    <dgm:pt modelId="{DBF5DDEE-B557-418F-806C-349D40DDB993}" type="pres">
      <dgm:prSet presAssocID="{138830BA-9667-4B1D-868A-0147FBDFBCA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2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1" destOrd="0" parTransId="{2B33399A-7781-4F13-8589-7C8EE91F0B4D}" sibTransId="{660509C3-3690-4D7A-9645-FDBDFE04542F}"/>
    <dgm:cxn modelId="{AE1B9A11-C844-4223-B926-4048628419D1}" srcId="{93455595-FCEC-46A4-A1DB-2E8440642A4C}" destId="{BE155E07-C6D0-4C51-B043-E35A930A4075}" srcOrd="0" destOrd="0" parTransId="{2AF9B9B3-94FB-4E1D-B00F-DAF7454E971A}" sibTransId="{FC5DF099-A594-4CFB-A601-FC57F95BC4CE}"/>
    <dgm:cxn modelId="{91C67CCE-2CEB-4F96-9F4B-D4D262D61252}" srcId="{93455595-FCEC-46A4-A1DB-2E8440642A4C}" destId="{138830BA-9667-4B1D-868A-0147FBDFBCAD}" srcOrd="3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5C4CF491-C73F-4414-BCDD-92A2961361FD}" type="presOf" srcId="{BE155E07-C6D0-4C51-B043-E35A930A4075}" destId="{53E41216-8838-41D6-9550-05F2B76F5336}" srcOrd="0" destOrd="0" presId="urn:microsoft.com/office/officeart/2005/8/layout/hProcess6"/>
    <dgm:cxn modelId="{73FDE9F9-47C4-4E6B-B83D-C56B76B274AD}" type="presParOf" srcId="{57F3B5BD-31F2-4249-8916-2BB75C494E52}" destId="{98FACDC7-FCF0-446F-A254-F216B5715071}" srcOrd="0" destOrd="0" presId="urn:microsoft.com/office/officeart/2005/8/layout/hProcess6"/>
    <dgm:cxn modelId="{657F776B-3153-4624-B712-1F44833806F9}" type="presParOf" srcId="{98FACDC7-FCF0-446F-A254-F216B5715071}" destId="{30648FA1-4C7E-4FC0-A155-42A46B5099BD}" srcOrd="0" destOrd="0" presId="urn:microsoft.com/office/officeart/2005/8/layout/hProcess6"/>
    <dgm:cxn modelId="{2E0F13C9-D983-4770-8A41-50E55A4DB266}" type="presParOf" srcId="{98FACDC7-FCF0-446F-A254-F216B5715071}" destId="{2C7180AC-9278-4ED0-B9C2-C6A2D55A1A43}" srcOrd="1" destOrd="0" presId="urn:microsoft.com/office/officeart/2005/8/layout/hProcess6"/>
    <dgm:cxn modelId="{F96AC8E0-6FDB-4254-BBA2-96E3FCFB55D0}" type="presParOf" srcId="{98FACDC7-FCF0-446F-A254-F216B5715071}" destId="{4AAD9AA5-F4C3-4B1E-93EF-132EE96E80B3}" srcOrd="2" destOrd="0" presId="urn:microsoft.com/office/officeart/2005/8/layout/hProcess6"/>
    <dgm:cxn modelId="{4E911EF4-0F21-4AFE-9F17-59EE4646E761}" type="presParOf" srcId="{98FACDC7-FCF0-446F-A254-F216B5715071}" destId="{53E41216-8838-41D6-9550-05F2B76F5336}" srcOrd="3" destOrd="0" presId="urn:microsoft.com/office/officeart/2005/8/layout/hProcess6"/>
    <dgm:cxn modelId="{34977CF4-60B5-46D6-B384-7C14D86DB21D}" type="presParOf" srcId="{57F3B5BD-31F2-4249-8916-2BB75C494E52}" destId="{13DED2D9-D2C2-4E4F-A459-26F9CB6B5245}" srcOrd="1" destOrd="0" presId="urn:microsoft.com/office/officeart/2005/8/layout/hProcess6"/>
    <dgm:cxn modelId="{D41E4824-E5C0-4075-908E-A5BA13C842D2}" type="presParOf" srcId="{57F3B5BD-31F2-4249-8916-2BB75C494E52}" destId="{E4224960-C77D-42F2-B21C-CED9002F47CA}" srcOrd="2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3" destOrd="0" presId="urn:microsoft.com/office/officeart/2005/8/layout/hProcess6"/>
    <dgm:cxn modelId="{100AC33B-DB38-4884-BF35-B14E89DFE175}" type="presParOf" srcId="{57F3B5BD-31F2-4249-8916-2BB75C494E52}" destId="{B8B5F902-C798-4725-95ED-2EE3E044BD61}" srcOrd="4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5" destOrd="0" presId="urn:microsoft.com/office/officeart/2005/8/layout/hProcess6"/>
    <dgm:cxn modelId="{F51F69D1-BAC1-4D55-BF7D-5734CFB9CB42}" type="presParOf" srcId="{57F3B5BD-31F2-4249-8916-2BB75C494E52}" destId="{7400FC55-1F51-4ED7-983D-8FA17E8B64A9}" srcOrd="6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0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0" presStyleCnt="3"/>
      <dgm:spPr/>
    </dgm:pt>
    <dgm:pt modelId="{B117EA9C-87E6-42A3-94EC-D32AEB37AC1A}" type="pres">
      <dgm:prSet presAssocID="{4496B9D9-1481-4C45-928E-141AFCB710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1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1" presStyleCnt="3"/>
      <dgm:spPr/>
    </dgm:pt>
    <dgm:pt modelId="{CD0033D5-1154-43B2-A6A0-B4041D0CF981}" type="pres">
      <dgm:prSet presAssocID="{138F214A-3EE9-4860-9D4A-59A9E1135C4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2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2" presStyleCnt="3"/>
      <dgm:spPr/>
    </dgm:pt>
    <dgm:pt modelId="{DBF5DDEE-B557-418F-806C-349D40DDB993}" type="pres">
      <dgm:prSet presAssocID="{138830BA-9667-4B1D-868A-0147FBDFBCA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1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0" destOrd="0" parTransId="{2B33399A-7781-4F13-8589-7C8EE91F0B4D}" sibTransId="{660509C3-3690-4D7A-9645-FDBDFE04542F}"/>
    <dgm:cxn modelId="{91C67CCE-2CEB-4F96-9F4B-D4D262D61252}" srcId="{93455595-FCEC-46A4-A1DB-2E8440642A4C}" destId="{138830BA-9667-4B1D-868A-0147FBDFBCAD}" srcOrd="2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D41E4824-E5C0-4075-908E-A5BA13C842D2}" type="presParOf" srcId="{57F3B5BD-31F2-4249-8916-2BB75C494E52}" destId="{E4224960-C77D-42F2-B21C-CED9002F47CA}" srcOrd="0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1" destOrd="0" presId="urn:microsoft.com/office/officeart/2005/8/layout/hProcess6"/>
    <dgm:cxn modelId="{100AC33B-DB38-4884-BF35-B14E89DFE175}" type="presParOf" srcId="{57F3B5BD-31F2-4249-8916-2BB75C494E52}" destId="{B8B5F902-C798-4725-95ED-2EE3E044BD61}" srcOrd="2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3" destOrd="0" presId="urn:microsoft.com/office/officeart/2005/8/layout/hProcess6"/>
    <dgm:cxn modelId="{F51F69D1-BAC1-4D55-BF7D-5734CFB9CB42}" type="presParOf" srcId="{57F3B5BD-31F2-4249-8916-2BB75C494E52}" destId="{7400FC55-1F51-4ED7-983D-8FA17E8B64A9}" srcOrd="4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0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0" presStyleCnt="2"/>
      <dgm:spPr/>
    </dgm:pt>
    <dgm:pt modelId="{CD0033D5-1154-43B2-A6A0-B4041D0CF981}" type="pres">
      <dgm:prSet presAssocID="{138F214A-3EE9-4860-9D4A-59A9E1135C4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1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1" presStyleCnt="2"/>
      <dgm:spPr/>
    </dgm:pt>
    <dgm:pt modelId="{DBF5DDEE-B557-418F-806C-349D40DDB993}" type="pres">
      <dgm:prSet presAssocID="{138830BA-9667-4B1D-868A-0147FBDFBCAD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91C67CCE-2CEB-4F96-9F4B-D4D262D61252}" srcId="{93455595-FCEC-46A4-A1DB-2E8440642A4C}" destId="{138830BA-9667-4B1D-868A-0147FBDFBCAD}" srcOrd="1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2CF2847E-EAA5-462C-A7A2-DA27F5D456C8}" srcId="{93455595-FCEC-46A4-A1DB-2E8440642A4C}" destId="{138F214A-3EE9-4860-9D4A-59A9E1135C4B}" srcOrd="0" destOrd="0" parTransId="{A0492CA6-EE01-4204-8AA7-9BE2DF4FDD0E}" sibTransId="{02051453-223C-428B-ADE0-7F92C2D17F19}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100AC33B-DB38-4884-BF35-B14E89DFE175}" type="presParOf" srcId="{57F3B5BD-31F2-4249-8916-2BB75C494E52}" destId="{B8B5F902-C798-4725-95ED-2EE3E044BD61}" srcOrd="0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1" destOrd="0" presId="urn:microsoft.com/office/officeart/2005/8/layout/hProcess6"/>
    <dgm:cxn modelId="{F51F69D1-BAC1-4D55-BF7D-5734CFB9CB42}" type="presParOf" srcId="{57F3B5BD-31F2-4249-8916-2BB75C494E52}" destId="{7400FC55-1F51-4ED7-983D-8FA17E8B64A9}" srcOrd="2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0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0" presStyleCnt="2"/>
      <dgm:spPr/>
    </dgm:pt>
    <dgm:pt modelId="{CD0033D5-1154-43B2-A6A0-B4041D0CF981}" type="pres">
      <dgm:prSet presAssocID="{138F214A-3EE9-4860-9D4A-59A9E1135C4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1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1" presStyleCnt="2"/>
      <dgm:spPr/>
    </dgm:pt>
    <dgm:pt modelId="{DBF5DDEE-B557-418F-806C-349D40DDB993}" type="pres">
      <dgm:prSet presAssocID="{138830BA-9667-4B1D-868A-0147FBDFBCAD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91C67CCE-2CEB-4F96-9F4B-D4D262D61252}" srcId="{93455595-FCEC-46A4-A1DB-2E8440642A4C}" destId="{138830BA-9667-4B1D-868A-0147FBDFBCAD}" srcOrd="1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2CF2847E-EAA5-462C-A7A2-DA27F5D456C8}" srcId="{93455595-FCEC-46A4-A1DB-2E8440642A4C}" destId="{138F214A-3EE9-4860-9D4A-59A9E1135C4B}" srcOrd="0" destOrd="0" parTransId="{A0492CA6-EE01-4204-8AA7-9BE2DF4FDD0E}" sibTransId="{02051453-223C-428B-ADE0-7F92C2D17F19}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100AC33B-DB38-4884-BF35-B14E89DFE175}" type="presParOf" srcId="{57F3B5BD-31F2-4249-8916-2BB75C494E52}" destId="{B8B5F902-C798-4725-95ED-2EE3E044BD61}" srcOrd="0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1" destOrd="0" presId="urn:microsoft.com/office/officeart/2005/8/layout/hProcess6"/>
    <dgm:cxn modelId="{F51F69D1-BAC1-4D55-BF7D-5734CFB9CB42}" type="presParOf" srcId="{57F3B5BD-31F2-4249-8916-2BB75C494E52}" destId="{7400FC55-1F51-4ED7-983D-8FA17E8B64A9}" srcOrd="2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0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0" presStyleCnt="2"/>
      <dgm:spPr/>
    </dgm:pt>
    <dgm:pt modelId="{CD0033D5-1154-43B2-A6A0-B4041D0CF981}" type="pres">
      <dgm:prSet presAssocID="{138F214A-3EE9-4860-9D4A-59A9E1135C4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1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1" presStyleCnt="2"/>
      <dgm:spPr/>
    </dgm:pt>
    <dgm:pt modelId="{DBF5DDEE-B557-418F-806C-349D40DDB993}" type="pres">
      <dgm:prSet presAssocID="{138830BA-9667-4B1D-868A-0147FBDFBCAD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91C67CCE-2CEB-4F96-9F4B-D4D262D61252}" srcId="{93455595-FCEC-46A4-A1DB-2E8440642A4C}" destId="{138830BA-9667-4B1D-868A-0147FBDFBCAD}" srcOrd="1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2CF2847E-EAA5-462C-A7A2-DA27F5D456C8}" srcId="{93455595-FCEC-46A4-A1DB-2E8440642A4C}" destId="{138F214A-3EE9-4860-9D4A-59A9E1135C4B}" srcOrd="0" destOrd="0" parTransId="{A0492CA6-EE01-4204-8AA7-9BE2DF4FDD0E}" sibTransId="{02051453-223C-428B-ADE0-7F92C2D17F19}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100AC33B-DB38-4884-BF35-B14E89DFE175}" type="presParOf" srcId="{57F3B5BD-31F2-4249-8916-2BB75C494E52}" destId="{B8B5F902-C798-4725-95ED-2EE3E044BD61}" srcOrd="0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1" destOrd="0" presId="urn:microsoft.com/office/officeart/2005/8/layout/hProcess6"/>
    <dgm:cxn modelId="{F51F69D1-BAC1-4D55-BF7D-5734CFB9CB42}" type="presParOf" srcId="{57F3B5BD-31F2-4249-8916-2BB75C494E52}" destId="{7400FC55-1F51-4ED7-983D-8FA17E8B64A9}" srcOrd="2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155E07-C6D0-4C51-B043-E35A930A4075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AF9B9B3-94FB-4E1D-B00F-DAF7454E971A}" type="parTrans" cxnId="{AE1B9A11-C844-4223-B926-4048628419D1}">
      <dgm:prSet/>
      <dgm:spPr/>
      <dgm:t>
        <a:bodyPr/>
        <a:lstStyle/>
        <a:p>
          <a:endParaRPr lang="it-IT"/>
        </a:p>
      </dgm:t>
    </dgm:pt>
    <dgm:pt modelId="{FC5DF099-A594-4CFB-A601-FC57F95BC4CE}" type="sibTrans" cxnId="{AE1B9A11-C844-4223-B926-4048628419D1}">
      <dgm:prSet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8FACDC7-FCF0-446F-A254-F216B5715071}" type="pres">
      <dgm:prSet presAssocID="{BE155E07-C6D0-4C51-B043-E35A930A4075}" presName="compNode" presStyleCnt="0"/>
      <dgm:spPr/>
    </dgm:pt>
    <dgm:pt modelId="{30648FA1-4C7E-4FC0-A155-42A46B5099BD}" type="pres">
      <dgm:prSet presAssocID="{BE155E07-C6D0-4C51-B043-E35A930A4075}" presName="noGeometry" presStyleCnt="0"/>
      <dgm:spPr/>
    </dgm:pt>
    <dgm:pt modelId="{2C7180AC-9278-4ED0-B9C2-C6A2D55A1A43}" type="pres">
      <dgm:prSet presAssocID="{BE155E07-C6D0-4C51-B043-E35A930A4075}" presName="childTextVisible" presStyleLbl="bgAccFollowNode1" presStyleIdx="0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4AAD9AA5-F4C3-4B1E-93EF-132EE96E80B3}" type="pres">
      <dgm:prSet presAssocID="{BE155E07-C6D0-4C51-B043-E35A930A4075}" presName="childTextHidden" presStyleLbl="bgAccFollowNode1" presStyleIdx="0" presStyleCnt="4"/>
      <dgm:spPr/>
    </dgm:pt>
    <dgm:pt modelId="{53E41216-8838-41D6-9550-05F2B76F5336}" type="pres">
      <dgm:prSet presAssocID="{BE155E07-C6D0-4C51-B043-E35A930A407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3DED2D9-D2C2-4E4F-A459-26F9CB6B5245}" type="pres">
      <dgm:prSet presAssocID="{BE155E07-C6D0-4C51-B043-E35A930A4075}" presName="aSpace" presStyleCnt="0"/>
      <dgm:spPr/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1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1" presStyleCnt="4"/>
      <dgm:spPr/>
    </dgm:pt>
    <dgm:pt modelId="{B117EA9C-87E6-42A3-94EC-D32AEB37AC1A}" type="pres">
      <dgm:prSet presAssocID="{4496B9D9-1481-4C45-928E-141AFCB7102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2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2" presStyleCnt="4"/>
      <dgm:spPr/>
    </dgm:pt>
    <dgm:pt modelId="{CD0033D5-1154-43B2-A6A0-B4041D0CF981}" type="pres">
      <dgm:prSet presAssocID="{138F214A-3EE9-4860-9D4A-59A9E1135C4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3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3" presStyleCnt="4"/>
      <dgm:spPr/>
    </dgm:pt>
    <dgm:pt modelId="{DBF5DDEE-B557-418F-806C-349D40DDB993}" type="pres">
      <dgm:prSet presAssocID="{138830BA-9667-4B1D-868A-0147FBDFBCA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2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1" destOrd="0" parTransId="{2B33399A-7781-4F13-8589-7C8EE91F0B4D}" sibTransId="{660509C3-3690-4D7A-9645-FDBDFE04542F}"/>
    <dgm:cxn modelId="{AE1B9A11-C844-4223-B926-4048628419D1}" srcId="{93455595-FCEC-46A4-A1DB-2E8440642A4C}" destId="{BE155E07-C6D0-4C51-B043-E35A930A4075}" srcOrd="0" destOrd="0" parTransId="{2AF9B9B3-94FB-4E1D-B00F-DAF7454E971A}" sibTransId="{FC5DF099-A594-4CFB-A601-FC57F95BC4CE}"/>
    <dgm:cxn modelId="{91C67CCE-2CEB-4F96-9F4B-D4D262D61252}" srcId="{93455595-FCEC-46A4-A1DB-2E8440642A4C}" destId="{138830BA-9667-4B1D-868A-0147FBDFBCAD}" srcOrd="3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5C4CF491-C73F-4414-BCDD-92A2961361FD}" type="presOf" srcId="{BE155E07-C6D0-4C51-B043-E35A930A4075}" destId="{53E41216-8838-41D6-9550-05F2B76F5336}" srcOrd="0" destOrd="0" presId="urn:microsoft.com/office/officeart/2005/8/layout/hProcess6"/>
    <dgm:cxn modelId="{73FDE9F9-47C4-4E6B-B83D-C56B76B274AD}" type="presParOf" srcId="{57F3B5BD-31F2-4249-8916-2BB75C494E52}" destId="{98FACDC7-FCF0-446F-A254-F216B5715071}" srcOrd="0" destOrd="0" presId="urn:microsoft.com/office/officeart/2005/8/layout/hProcess6"/>
    <dgm:cxn modelId="{657F776B-3153-4624-B712-1F44833806F9}" type="presParOf" srcId="{98FACDC7-FCF0-446F-A254-F216B5715071}" destId="{30648FA1-4C7E-4FC0-A155-42A46B5099BD}" srcOrd="0" destOrd="0" presId="urn:microsoft.com/office/officeart/2005/8/layout/hProcess6"/>
    <dgm:cxn modelId="{2E0F13C9-D983-4770-8A41-50E55A4DB266}" type="presParOf" srcId="{98FACDC7-FCF0-446F-A254-F216B5715071}" destId="{2C7180AC-9278-4ED0-B9C2-C6A2D55A1A43}" srcOrd="1" destOrd="0" presId="urn:microsoft.com/office/officeart/2005/8/layout/hProcess6"/>
    <dgm:cxn modelId="{F96AC8E0-6FDB-4254-BBA2-96E3FCFB55D0}" type="presParOf" srcId="{98FACDC7-FCF0-446F-A254-F216B5715071}" destId="{4AAD9AA5-F4C3-4B1E-93EF-132EE96E80B3}" srcOrd="2" destOrd="0" presId="urn:microsoft.com/office/officeart/2005/8/layout/hProcess6"/>
    <dgm:cxn modelId="{4E911EF4-0F21-4AFE-9F17-59EE4646E761}" type="presParOf" srcId="{98FACDC7-FCF0-446F-A254-F216B5715071}" destId="{53E41216-8838-41D6-9550-05F2B76F5336}" srcOrd="3" destOrd="0" presId="urn:microsoft.com/office/officeart/2005/8/layout/hProcess6"/>
    <dgm:cxn modelId="{34977CF4-60B5-46D6-B384-7C14D86DB21D}" type="presParOf" srcId="{57F3B5BD-31F2-4249-8916-2BB75C494E52}" destId="{13DED2D9-D2C2-4E4F-A459-26F9CB6B5245}" srcOrd="1" destOrd="0" presId="urn:microsoft.com/office/officeart/2005/8/layout/hProcess6"/>
    <dgm:cxn modelId="{D41E4824-E5C0-4075-908E-A5BA13C842D2}" type="presParOf" srcId="{57F3B5BD-31F2-4249-8916-2BB75C494E52}" destId="{E4224960-C77D-42F2-B21C-CED9002F47CA}" srcOrd="2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3" destOrd="0" presId="urn:microsoft.com/office/officeart/2005/8/layout/hProcess6"/>
    <dgm:cxn modelId="{100AC33B-DB38-4884-BF35-B14E89DFE175}" type="presParOf" srcId="{57F3B5BD-31F2-4249-8916-2BB75C494E52}" destId="{B8B5F902-C798-4725-95ED-2EE3E044BD61}" srcOrd="4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5" destOrd="0" presId="urn:microsoft.com/office/officeart/2005/8/layout/hProcess6"/>
    <dgm:cxn modelId="{F51F69D1-BAC1-4D55-BF7D-5734CFB9CB42}" type="presParOf" srcId="{57F3B5BD-31F2-4249-8916-2BB75C494E52}" destId="{7400FC55-1F51-4ED7-983D-8FA17E8B64A9}" srcOrd="6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155E07-C6D0-4C51-B043-E35A930A4075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AF9B9B3-94FB-4E1D-B00F-DAF7454E971A}" type="parTrans" cxnId="{AE1B9A11-C844-4223-B926-4048628419D1}">
      <dgm:prSet/>
      <dgm:spPr/>
      <dgm:t>
        <a:bodyPr/>
        <a:lstStyle/>
        <a:p>
          <a:endParaRPr lang="it-IT"/>
        </a:p>
      </dgm:t>
    </dgm:pt>
    <dgm:pt modelId="{FC5DF099-A594-4CFB-A601-FC57F95BC4CE}" type="sibTrans" cxnId="{AE1B9A11-C844-4223-B926-4048628419D1}">
      <dgm:prSet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8FACDC7-FCF0-446F-A254-F216B5715071}" type="pres">
      <dgm:prSet presAssocID="{BE155E07-C6D0-4C51-B043-E35A930A4075}" presName="compNode" presStyleCnt="0"/>
      <dgm:spPr/>
    </dgm:pt>
    <dgm:pt modelId="{30648FA1-4C7E-4FC0-A155-42A46B5099BD}" type="pres">
      <dgm:prSet presAssocID="{BE155E07-C6D0-4C51-B043-E35A930A4075}" presName="noGeometry" presStyleCnt="0"/>
      <dgm:spPr/>
    </dgm:pt>
    <dgm:pt modelId="{2C7180AC-9278-4ED0-B9C2-C6A2D55A1A43}" type="pres">
      <dgm:prSet presAssocID="{BE155E07-C6D0-4C51-B043-E35A930A4075}" presName="childTextVisible" presStyleLbl="bgAccFollowNode1" presStyleIdx="0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4AAD9AA5-F4C3-4B1E-93EF-132EE96E80B3}" type="pres">
      <dgm:prSet presAssocID="{BE155E07-C6D0-4C51-B043-E35A930A4075}" presName="childTextHidden" presStyleLbl="bgAccFollowNode1" presStyleIdx="0" presStyleCnt="4"/>
      <dgm:spPr/>
    </dgm:pt>
    <dgm:pt modelId="{53E41216-8838-41D6-9550-05F2B76F5336}" type="pres">
      <dgm:prSet presAssocID="{BE155E07-C6D0-4C51-B043-E35A930A407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3DED2D9-D2C2-4E4F-A459-26F9CB6B5245}" type="pres">
      <dgm:prSet presAssocID="{BE155E07-C6D0-4C51-B043-E35A930A4075}" presName="aSpace" presStyleCnt="0"/>
      <dgm:spPr/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1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1" presStyleCnt="4"/>
      <dgm:spPr/>
    </dgm:pt>
    <dgm:pt modelId="{B117EA9C-87E6-42A3-94EC-D32AEB37AC1A}" type="pres">
      <dgm:prSet presAssocID="{4496B9D9-1481-4C45-928E-141AFCB7102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2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2" presStyleCnt="4"/>
      <dgm:spPr/>
    </dgm:pt>
    <dgm:pt modelId="{CD0033D5-1154-43B2-A6A0-B4041D0CF981}" type="pres">
      <dgm:prSet presAssocID="{138F214A-3EE9-4860-9D4A-59A9E1135C4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3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3" presStyleCnt="4"/>
      <dgm:spPr/>
    </dgm:pt>
    <dgm:pt modelId="{DBF5DDEE-B557-418F-806C-349D40DDB993}" type="pres">
      <dgm:prSet presAssocID="{138830BA-9667-4B1D-868A-0147FBDFBCA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2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1" destOrd="0" parTransId="{2B33399A-7781-4F13-8589-7C8EE91F0B4D}" sibTransId="{660509C3-3690-4D7A-9645-FDBDFE04542F}"/>
    <dgm:cxn modelId="{AE1B9A11-C844-4223-B926-4048628419D1}" srcId="{93455595-FCEC-46A4-A1DB-2E8440642A4C}" destId="{BE155E07-C6D0-4C51-B043-E35A930A4075}" srcOrd="0" destOrd="0" parTransId="{2AF9B9B3-94FB-4E1D-B00F-DAF7454E971A}" sibTransId="{FC5DF099-A594-4CFB-A601-FC57F95BC4CE}"/>
    <dgm:cxn modelId="{91C67CCE-2CEB-4F96-9F4B-D4D262D61252}" srcId="{93455595-FCEC-46A4-A1DB-2E8440642A4C}" destId="{138830BA-9667-4B1D-868A-0147FBDFBCAD}" srcOrd="3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5C4CF491-C73F-4414-BCDD-92A2961361FD}" type="presOf" srcId="{BE155E07-C6D0-4C51-B043-E35A930A4075}" destId="{53E41216-8838-41D6-9550-05F2B76F5336}" srcOrd="0" destOrd="0" presId="urn:microsoft.com/office/officeart/2005/8/layout/hProcess6"/>
    <dgm:cxn modelId="{73FDE9F9-47C4-4E6B-B83D-C56B76B274AD}" type="presParOf" srcId="{57F3B5BD-31F2-4249-8916-2BB75C494E52}" destId="{98FACDC7-FCF0-446F-A254-F216B5715071}" srcOrd="0" destOrd="0" presId="urn:microsoft.com/office/officeart/2005/8/layout/hProcess6"/>
    <dgm:cxn modelId="{657F776B-3153-4624-B712-1F44833806F9}" type="presParOf" srcId="{98FACDC7-FCF0-446F-A254-F216B5715071}" destId="{30648FA1-4C7E-4FC0-A155-42A46B5099BD}" srcOrd="0" destOrd="0" presId="urn:microsoft.com/office/officeart/2005/8/layout/hProcess6"/>
    <dgm:cxn modelId="{2E0F13C9-D983-4770-8A41-50E55A4DB266}" type="presParOf" srcId="{98FACDC7-FCF0-446F-A254-F216B5715071}" destId="{2C7180AC-9278-4ED0-B9C2-C6A2D55A1A43}" srcOrd="1" destOrd="0" presId="urn:microsoft.com/office/officeart/2005/8/layout/hProcess6"/>
    <dgm:cxn modelId="{F96AC8E0-6FDB-4254-BBA2-96E3FCFB55D0}" type="presParOf" srcId="{98FACDC7-FCF0-446F-A254-F216B5715071}" destId="{4AAD9AA5-F4C3-4B1E-93EF-132EE96E80B3}" srcOrd="2" destOrd="0" presId="urn:microsoft.com/office/officeart/2005/8/layout/hProcess6"/>
    <dgm:cxn modelId="{4E911EF4-0F21-4AFE-9F17-59EE4646E761}" type="presParOf" srcId="{98FACDC7-FCF0-446F-A254-F216B5715071}" destId="{53E41216-8838-41D6-9550-05F2B76F5336}" srcOrd="3" destOrd="0" presId="urn:microsoft.com/office/officeart/2005/8/layout/hProcess6"/>
    <dgm:cxn modelId="{34977CF4-60B5-46D6-B384-7C14D86DB21D}" type="presParOf" srcId="{57F3B5BD-31F2-4249-8916-2BB75C494E52}" destId="{13DED2D9-D2C2-4E4F-A459-26F9CB6B5245}" srcOrd="1" destOrd="0" presId="urn:microsoft.com/office/officeart/2005/8/layout/hProcess6"/>
    <dgm:cxn modelId="{D41E4824-E5C0-4075-908E-A5BA13C842D2}" type="presParOf" srcId="{57F3B5BD-31F2-4249-8916-2BB75C494E52}" destId="{E4224960-C77D-42F2-B21C-CED9002F47CA}" srcOrd="2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3" destOrd="0" presId="urn:microsoft.com/office/officeart/2005/8/layout/hProcess6"/>
    <dgm:cxn modelId="{100AC33B-DB38-4884-BF35-B14E89DFE175}" type="presParOf" srcId="{57F3B5BD-31F2-4249-8916-2BB75C494E52}" destId="{B8B5F902-C798-4725-95ED-2EE3E044BD61}" srcOrd="4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5" destOrd="0" presId="urn:microsoft.com/office/officeart/2005/8/layout/hProcess6"/>
    <dgm:cxn modelId="{F51F69D1-BAC1-4D55-BF7D-5734CFB9CB42}" type="presParOf" srcId="{57F3B5BD-31F2-4249-8916-2BB75C494E52}" destId="{7400FC55-1F51-4ED7-983D-8FA17E8B64A9}" srcOrd="6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0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0" presStyleCnt="3"/>
      <dgm:spPr/>
    </dgm:pt>
    <dgm:pt modelId="{B117EA9C-87E6-42A3-94EC-D32AEB37AC1A}" type="pres">
      <dgm:prSet presAssocID="{4496B9D9-1481-4C45-928E-141AFCB710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1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1" presStyleCnt="3"/>
      <dgm:spPr/>
    </dgm:pt>
    <dgm:pt modelId="{CD0033D5-1154-43B2-A6A0-B4041D0CF981}" type="pres">
      <dgm:prSet presAssocID="{138F214A-3EE9-4860-9D4A-59A9E1135C4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2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2" presStyleCnt="3"/>
      <dgm:spPr/>
    </dgm:pt>
    <dgm:pt modelId="{DBF5DDEE-B557-418F-806C-349D40DDB993}" type="pres">
      <dgm:prSet presAssocID="{138830BA-9667-4B1D-868A-0147FBDFBCA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1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0" destOrd="0" parTransId="{2B33399A-7781-4F13-8589-7C8EE91F0B4D}" sibTransId="{660509C3-3690-4D7A-9645-FDBDFE04542F}"/>
    <dgm:cxn modelId="{91C67CCE-2CEB-4F96-9F4B-D4D262D61252}" srcId="{93455595-FCEC-46A4-A1DB-2E8440642A4C}" destId="{138830BA-9667-4B1D-868A-0147FBDFBCAD}" srcOrd="2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D41E4824-E5C0-4075-908E-A5BA13C842D2}" type="presParOf" srcId="{57F3B5BD-31F2-4249-8916-2BB75C494E52}" destId="{E4224960-C77D-42F2-B21C-CED9002F47CA}" srcOrd="0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1" destOrd="0" presId="urn:microsoft.com/office/officeart/2005/8/layout/hProcess6"/>
    <dgm:cxn modelId="{100AC33B-DB38-4884-BF35-B14E89DFE175}" type="presParOf" srcId="{57F3B5BD-31F2-4249-8916-2BB75C494E52}" destId="{B8B5F902-C798-4725-95ED-2EE3E044BD61}" srcOrd="2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3" destOrd="0" presId="urn:microsoft.com/office/officeart/2005/8/layout/hProcess6"/>
    <dgm:cxn modelId="{F51F69D1-BAC1-4D55-BF7D-5734CFB9CB42}" type="presParOf" srcId="{57F3B5BD-31F2-4249-8916-2BB75C494E52}" destId="{7400FC55-1F51-4ED7-983D-8FA17E8B64A9}" srcOrd="4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0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0" presStyleCnt="2"/>
      <dgm:spPr/>
    </dgm:pt>
    <dgm:pt modelId="{CD0033D5-1154-43B2-A6A0-B4041D0CF981}" type="pres">
      <dgm:prSet presAssocID="{138F214A-3EE9-4860-9D4A-59A9E1135C4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1" presStyleCnt="2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1" presStyleCnt="2"/>
      <dgm:spPr/>
    </dgm:pt>
    <dgm:pt modelId="{DBF5DDEE-B557-418F-806C-349D40DDB993}" type="pres">
      <dgm:prSet presAssocID="{138830BA-9667-4B1D-868A-0147FBDFBCAD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91C67CCE-2CEB-4F96-9F4B-D4D262D61252}" srcId="{93455595-FCEC-46A4-A1DB-2E8440642A4C}" destId="{138830BA-9667-4B1D-868A-0147FBDFBCAD}" srcOrd="1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2CF2847E-EAA5-462C-A7A2-DA27F5D456C8}" srcId="{93455595-FCEC-46A4-A1DB-2E8440642A4C}" destId="{138F214A-3EE9-4860-9D4A-59A9E1135C4B}" srcOrd="0" destOrd="0" parTransId="{A0492CA6-EE01-4204-8AA7-9BE2DF4FDD0E}" sibTransId="{02051453-223C-428B-ADE0-7F92C2D17F19}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100AC33B-DB38-4884-BF35-B14E89DFE175}" type="presParOf" srcId="{57F3B5BD-31F2-4249-8916-2BB75C494E52}" destId="{B8B5F902-C798-4725-95ED-2EE3E044BD61}" srcOrd="0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1" destOrd="0" presId="urn:microsoft.com/office/officeart/2005/8/layout/hProcess6"/>
    <dgm:cxn modelId="{F51F69D1-BAC1-4D55-BF7D-5734CFB9CB42}" type="presParOf" srcId="{57F3B5BD-31F2-4249-8916-2BB75C494E52}" destId="{7400FC55-1F51-4ED7-983D-8FA17E8B64A9}" srcOrd="2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0" presStyleCnt="1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0" presStyleCnt="1"/>
      <dgm:spPr/>
    </dgm:pt>
    <dgm:pt modelId="{DBF5DDEE-B557-418F-806C-349D40DDB993}" type="pres">
      <dgm:prSet presAssocID="{138830BA-9667-4B1D-868A-0147FBDFBCA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91C67CCE-2CEB-4F96-9F4B-D4D262D61252}" srcId="{93455595-FCEC-46A4-A1DB-2E8440642A4C}" destId="{138830BA-9667-4B1D-868A-0147FBDFBCAD}" srcOrd="0" destOrd="0" parTransId="{F8DB2F2A-CE0B-48F9-BD02-405691F44F43}" sibTransId="{03029D34-6FF9-4671-A75F-54B38CF3C0D8}"/>
    <dgm:cxn modelId="{F51F69D1-BAC1-4D55-BF7D-5734CFB9CB42}" type="presParOf" srcId="{57F3B5BD-31F2-4249-8916-2BB75C494E52}" destId="{7400FC55-1F51-4ED7-983D-8FA17E8B64A9}" srcOrd="0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155E07-C6D0-4C51-B043-E35A930A4075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AF9B9B3-94FB-4E1D-B00F-DAF7454E971A}" type="parTrans" cxnId="{AE1B9A11-C844-4223-B926-4048628419D1}">
      <dgm:prSet/>
      <dgm:spPr/>
      <dgm:t>
        <a:bodyPr/>
        <a:lstStyle/>
        <a:p>
          <a:endParaRPr lang="it-IT"/>
        </a:p>
      </dgm:t>
    </dgm:pt>
    <dgm:pt modelId="{FC5DF099-A594-4CFB-A601-FC57F95BC4CE}" type="sibTrans" cxnId="{AE1B9A11-C844-4223-B926-4048628419D1}">
      <dgm:prSet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8FACDC7-FCF0-446F-A254-F216B5715071}" type="pres">
      <dgm:prSet presAssocID="{BE155E07-C6D0-4C51-B043-E35A930A4075}" presName="compNode" presStyleCnt="0"/>
      <dgm:spPr/>
    </dgm:pt>
    <dgm:pt modelId="{30648FA1-4C7E-4FC0-A155-42A46B5099BD}" type="pres">
      <dgm:prSet presAssocID="{BE155E07-C6D0-4C51-B043-E35A930A4075}" presName="noGeometry" presStyleCnt="0"/>
      <dgm:spPr/>
    </dgm:pt>
    <dgm:pt modelId="{2C7180AC-9278-4ED0-B9C2-C6A2D55A1A43}" type="pres">
      <dgm:prSet presAssocID="{BE155E07-C6D0-4C51-B043-E35A930A4075}" presName="childTextVisible" presStyleLbl="bgAccFollowNode1" presStyleIdx="0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4AAD9AA5-F4C3-4B1E-93EF-132EE96E80B3}" type="pres">
      <dgm:prSet presAssocID="{BE155E07-C6D0-4C51-B043-E35A930A4075}" presName="childTextHidden" presStyleLbl="bgAccFollowNode1" presStyleIdx="0" presStyleCnt="4"/>
      <dgm:spPr/>
    </dgm:pt>
    <dgm:pt modelId="{53E41216-8838-41D6-9550-05F2B76F5336}" type="pres">
      <dgm:prSet presAssocID="{BE155E07-C6D0-4C51-B043-E35A930A407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3DED2D9-D2C2-4E4F-A459-26F9CB6B5245}" type="pres">
      <dgm:prSet presAssocID="{BE155E07-C6D0-4C51-B043-E35A930A4075}" presName="aSpace" presStyleCnt="0"/>
      <dgm:spPr/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1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1" presStyleCnt="4"/>
      <dgm:spPr/>
    </dgm:pt>
    <dgm:pt modelId="{B117EA9C-87E6-42A3-94EC-D32AEB37AC1A}" type="pres">
      <dgm:prSet presAssocID="{4496B9D9-1481-4C45-928E-141AFCB7102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2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2" presStyleCnt="4"/>
      <dgm:spPr/>
    </dgm:pt>
    <dgm:pt modelId="{CD0033D5-1154-43B2-A6A0-B4041D0CF981}" type="pres">
      <dgm:prSet presAssocID="{138F214A-3EE9-4860-9D4A-59A9E1135C4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3" presStyleCnt="4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3" presStyleCnt="4"/>
      <dgm:spPr/>
    </dgm:pt>
    <dgm:pt modelId="{DBF5DDEE-B557-418F-806C-349D40DDB993}" type="pres">
      <dgm:prSet presAssocID="{138830BA-9667-4B1D-868A-0147FBDFBCA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2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1" destOrd="0" parTransId="{2B33399A-7781-4F13-8589-7C8EE91F0B4D}" sibTransId="{660509C3-3690-4D7A-9645-FDBDFE04542F}"/>
    <dgm:cxn modelId="{AE1B9A11-C844-4223-B926-4048628419D1}" srcId="{93455595-FCEC-46A4-A1DB-2E8440642A4C}" destId="{BE155E07-C6D0-4C51-B043-E35A930A4075}" srcOrd="0" destOrd="0" parTransId="{2AF9B9B3-94FB-4E1D-B00F-DAF7454E971A}" sibTransId="{FC5DF099-A594-4CFB-A601-FC57F95BC4CE}"/>
    <dgm:cxn modelId="{91C67CCE-2CEB-4F96-9F4B-D4D262D61252}" srcId="{93455595-FCEC-46A4-A1DB-2E8440642A4C}" destId="{138830BA-9667-4B1D-868A-0147FBDFBCAD}" srcOrd="3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5C4CF491-C73F-4414-BCDD-92A2961361FD}" type="presOf" srcId="{BE155E07-C6D0-4C51-B043-E35A930A4075}" destId="{53E41216-8838-41D6-9550-05F2B76F5336}" srcOrd="0" destOrd="0" presId="urn:microsoft.com/office/officeart/2005/8/layout/hProcess6"/>
    <dgm:cxn modelId="{73FDE9F9-47C4-4E6B-B83D-C56B76B274AD}" type="presParOf" srcId="{57F3B5BD-31F2-4249-8916-2BB75C494E52}" destId="{98FACDC7-FCF0-446F-A254-F216B5715071}" srcOrd="0" destOrd="0" presId="urn:microsoft.com/office/officeart/2005/8/layout/hProcess6"/>
    <dgm:cxn modelId="{657F776B-3153-4624-B712-1F44833806F9}" type="presParOf" srcId="{98FACDC7-FCF0-446F-A254-F216B5715071}" destId="{30648FA1-4C7E-4FC0-A155-42A46B5099BD}" srcOrd="0" destOrd="0" presId="urn:microsoft.com/office/officeart/2005/8/layout/hProcess6"/>
    <dgm:cxn modelId="{2E0F13C9-D983-4770-8A41-50E55A4DB266}" type="presParOf" srcId="{98FACDC7-FCF0-446F-A254-F216B5715071}" destId="{2C7180AC-9278-4ED0-B9C2-C6A2D55A1A43}" srcOrd="1" destOrd="0" presId="urn:microsoft.com/office/officeart/2005/8/layout/hProcess6"/>
    <dgm:cxn modelId="{F96AC8E0-6FDB-4254-BBA2-96E3FCFB55D0}" type="presParOf" srcId="{98FACDC7-FCF0-446F-A254-F216B5715071}" destId="{4AAD9AA5-F4C3-4B1E-93EF-132EE96E80B3}" srcOrd="2" destOrd="0" presId="urn:microsoft.com/office/officeart/2005/8/layout/hProcess6"/>
    <dgm:cxn modelId="{4E911EF4-0F21-4AFE-9F17-59EE4646E761}" type="presParOf" srcId="{98FACDC7-FCF0-446F-A254-F216B5715071}" destId="{53E41216-8838-41D6-9550-05F2B76F5336}" srcOrd="3" destOrd="0" presId="urn:microsoft.com/office/officeart/2005/8/layout/hProcess6"/>
    <dgm:cxn modelId="{34977CF4-60B5-46D6-B384-7C14D86DB21D}" type="presParOf" srcId="{57F3B5BD-31F2-4249-8916-2BB75C494E52}" destId="{13DED2D9-D2C2-4E4F-A459-26F9CB6B5245}" srcOrd="1" destOrd="0" presId="urn:microsoft.com/office/officeart/2005/8/layout/hProcess6"/>
    <dgm:cxn modelId="{D41E4824-E5C0-4075-908E-A5BA13C842D2}" type="presParOf" srcId="{57F3B5BD-31F2-4249-8916-2BB75C494E52}" destId="{E4224960-C77D-42F2-B21C-CED9002F47CA}" srcOrd="2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3" destOrd="0" presId="urn:microsoft.com/office/officeart/2005/8/layout/hProcess6"/>
    <dgm:cxn modelId="{100AC33B-DB38-4884-BF35-B14E89DFE175}" type="presParOf" srcId="{57F3B5BD-31F2-4249-8916-2BB75C494E52}" destId="{B8B5F902-C798-4725-95ED-2EE3E044BD61}" srcOrd="4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5" destOrd="0" presId="urn:microsoft.com/office/officeart/2005/8/layout/hProcess6"/>
    <dgm:cxn modelId="{F51F69D1-BAC1-4D55-BF7D-5734CFB9CB42}" type="presParOf" srcId="{57F3B5BD-31F2-4249-8916-2BB75C494E52}" destId="{7400FC55-1F51-4ED7-983D-8FA17E8B64A9}" srcOrd="6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0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0" presStyleCnt="3"/>
      <dgm:spPr/>
    </dgm:pt>
    <dgm:pt modelId="{B117EA9C-87E6-42A3-94EC-D32AEB37AC1A}" type="pres">
      <dgm:prSet presAssocID="{4496B9D9-1481-4C45-928E-141AFCB710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1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1" presStyleCnt="3"/>
      <dgm:spPr/>
    </dgm:pt>
    <dgm:pt modelId="{CD0033D5-1154-43B2-A6A0-B4041D0CF981}" type="pres">
      <dgm:prSet presAssocID="{138F214A-3EE9-4860-9D4A-59A9E1135C4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2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2" presStyleCnt="3"/>
      <dgm:spPr/>
    </dgm:pt>
    <dgm:pt modelId="{DBF5DDEE-B557-418F-806C-349D40DDB993}" type="pres">
      <dgm:prSet presAssocID="{138830BA-9667-4B1D-868A-0147FBDFBCA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1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0" destOrd="0" parTransId="{2B33399A-7781-4F13-8589-7C8EE91F0B4D}" sibTransId="{660509C3-3690-4D7A-9645-FDBDFE04542F}"/>
    <dgm:cxn modelId="{91C67CCE-2CEB-4F96-9F4B-D4D262D61252}" srcId="{93455595-FCEC-46A4-A1DB-2E8440642A4C}" destId="{138830BA-9667-4B1D-868A-0147FBDFBCAD}" srcOrd="2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D41E4824-E5C0-4075-908E-A5BA13C842D2}" type="presParOf" srcId="{57F3B5BD-31F2-4249-8916-2BB75C494E52}" destId="{E4224960-C77D-42F2-B21C-CED9002F47CA}" srcOrd="0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1" destOrd="0" presId="urn:microsoft.com/office/officeart/2005/8/layout/hProcess6"/>
    <dgm:cxn modelId="{100AC33B-DB38-4884-BF35-B14E89DFE175}" type="presParOf" srcId="{57F3B5BD-31F2-4249-8916-2BB75C494E52}" destId="{B8B5F902-C798-4725-95ED-2EE3E044BD61}" srcOrd="2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3" destOrd="0" presId="urn:microsoft.com/office/officeart/2005/8/layout/hProcess6"/>
    <dgm:cxn modelId="{F51F69D1-BAC1-4D55-BF7D-5734CFB9CB42}" type="presParOf" srcId="{57F3B5BD-31F2-4249-8916-2BB75C494E52}" destId="{7400FC55-1F51-4ED7-983D-8FA17E8B64A9}" srcOrd="4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3455595-FCEC-46A4-A1DB-2E8440642A4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96B9D9-1481-4C45-928E-141AFCB71022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2B33399A-7781-4F13-8589-7C8EE91F0B4D}" type="parTrans" cxnId="{C542BFF6-9C1B-41A4-BA0C-BD1D364FCF11}">
      <dgm:prSet/>
      <dgm:spPr/>
      <dgm:t>
        <a:bodyPr/>
        <a:lstStyle/>
        <a:p>
          <a:endParaRPr lang="it-IT"/>
        </a:p>
      </dgm:t>
    </dgm:pt>
    <dgm:pt modelId="{660509C3-3690-4D7A-9645-FDBDFE04542F}" type="sibTrans" cxnId="{C542BFF6-9C1B-41A4-BA0C-BD1D364FCF11}">
      <dgm:prSet/>
      <dgm:spPr/>
      <dgm:t>
        <a:bodyPr/>
        <a:lstStyle/>
        <a:p>
          <a:endParaRPr lang="it-IT"/>
        </a:p>
      </dgm:t>
    </dgm:pt>
    <dgm:pt modelId="{138F214A-3EE9-4860-9D4A-59A9E1135C4B}">
      <dgm:prSet phldrT="[Testo]" phldr="1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0492CA6-EE01-4204-8AA7-9BE2DF4FDD0E}" type="parTrans" cxnId="{2CF2847E-EAA5-462C-A7A2-DA27F5D456C8}">
      <dgm:prSet/>
      <dgm:spPr/>
      <dgm:t>
        <a:bodyPr/>
        <a:lstStyle/>
        <a:p>
          <a:endParaRPr lang="it-IT"/>
        </a:p>
      </dgm:t>
    </dgm:pt>
    <dgm:pt modelId="{02051453-223C-428B-ADE0-7F92C2D17F19}" type="sibTrans" cxnId="{2CF2847E-EAA5-462C-A7A2-DA27F5D456C8}">
      <dgm:prSet/>
      <dgm:spPr/>
      <dgm:t>
        <a:bodyPr/>
        <a:lstStyle/>
        <a:p>
          <a:endParaRPr lang="it-IT"/>
        </a:p>
      </dgm:t>
    </dgm:pt>
    <dgm:pt modelId="{138830BA-9667-4B1D-868A-0147FBDFBCAD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03029D34-6FF9-4671-A75F-54B38CF3C0D8}" type="sibTrans" cxnId="{91C67CCE-2CEB-4F96-9F4B-D4D262D61252}">
      <dgm:prSet/>
      <dgm:spPr/>
      <dgm:t>
        <a:bodyPr/>
        <a:lstStyle/>
        <a:p>
          <a:endParaRPr lang="it-IT"/>
        </a:p>
      </dgm:t>
    </dgm:pt>
    <dgm:pt modelId="{F8DB2F2A-CE0B-48F9-BD02-405691F44F43}" type="parTrans" cxnId="{91C67CCE-2CEB-4F96-9F4B-D4D262D61252}">
      <dgm:prSet/>
      <dgm:spPr/>
      <dgm:t>
        <a:bodyPr/>
        <a:lstStyle/>
        <a:p>
          <a:endParaRPr lang="it-IT"/>
        </a:p>
      </dgm:t>
    </dgm:pt>
    <dgm:pt modelId="{57F3B5BD-31F2-4249-8916-2BB75C494E52}" type="pres">
      <dgm:prSet presAssocID="{93455595-FCEC-46A4-A1DB-2E8440642A4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4224960-C77D-42F2-B21C-CED9002F47CA}" type="pres">
      <dgm:prSet presAssocID="{4496B9D9-1481-4C45-928E-141AFCB71022}" presName="compNode" presStyleCnt="0"/>
      <dgm:spPr/>
    </dgm:pt>
    <dgm:pt modelId="{6AB66A72-FECA-4DA4-B5ED-EA1F3C8B47C2}" type="pres">
      <dgm:prSet presAssocID="{4496B9D9-1481-4C45-928E-141AFCB71022}" presName="noGeometry" presStyleCnt="0"/>
      <dgm:spPr/>
    </dgm:pt>
    <dgm:pt modelId="{442D03F0-A815-4DD4-B219-852FF4E5CD1A}" type="pres">
      <dgm:prSet presAssocID="{4496B9D9-1481-4C45-928E-141AFCB71022}" presName="childTextVisible" presStyleLbl="bgAccFollowNode1" presStyleIdx="0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7EBB4761-BA2A-4176-B7D8-1164703BF1D7}" type="pres">
      <dgm:prSet presAssocID="{4496B9D9-1481-4C45-928E-141AFCB71022}" presName="childTextHidden" presStyleLbl="bgAccFollowNode1" presStyleIdx="0" presStyleCnt="3"/>
      <dgm:spPr/>
    </dgm:pt>
    <dgm:pt modelId="{B117EA9C-87E6-42A3-94EC-D32AEB37AC1A}" type="pres">
      <dgm:prSet presAssocID="{4496B9D9-1481-4C45-928E-141AFCB710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AC4E45-0193-473E-83CB-94A866E0F925}" type="pres">
      <dgm:prSet presAssocID="{4496B9D9-1481-4C45-928E-141AFCB71022}" presName="aSpace" presStyleCnt="0"/>
      <dgm:spPr/>
    </dgm:pt>
    <dgm:pt modelId="{B8B5F902-C798-4725-95ED-2EE3E044BD61}" type="pres">
      <dgm:prSet presAssocID="{138F214A-3EE9-4860-9D4A-59A9E1135C4B}" presName="compNode" presStyleCnt="0"/>
      <dgm:spPr/>
    </dgm:pt>
    <dgm:pt modelId="{BCA3D0CA-7ADC-4B0D-8E96-7A3FEEA23553}" type="pres">
      <dgm:prSet presAssocID="{138F214A-3EE9-4860-9D4A-59A9E1135C4B}" presName="noGeometry" presStyleCnt="0"/>
      <dgm:spPr/>
    </dgm:pt>
    <dgm:pt modelId="{4266D8EA-A18B-4D0B-98C3-4667E44E4C00}" type="pres">
      <dgm:prSet presAssocID="{138F214A-3EE9-4860-9D4A-59A9E1135C4B}" presName="childTextVisible" presStyleLbl="bgAccFollowNode1" presStyleIdx="1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E28A837-82F2-47A4-9AE1-98E04EF7A928}" type="pres">
      <dgm:prSet presAssocID="{138F214A-3EE9-4860-9D4A-59A9E1135C4B}" presName="childTextHidden" presStyleLbl="bgAccFollowNode1" presStyleIdx="1" presStyleCnt="3"/>
      <dgm:spPr/>
    </dgm:pt>
    <dgm:pt modelId="{CD0033D5-1154-43B2-A6A0-B4041D0CF981}" type="pres">
      <dgm:prSet presAssocID="{138F214A-3EE9-4860-9D4A-59A9E1135C4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0EA640C-BA97-4D61-B9E0-DB8B002F28BC}" type="pres">
      <dgm:prSet presAssocID="{138F214A-3EE9-4860-9D4A-59A9E1135C4B}" presName="aSpace" presStyleCnt="0"/>
      <dgm:spPr/>
    </dgm:pt>
    <dgm:pt modelId="{7400FC55-1F51-4ED7-983D-8FA17E8B64A9}" type="pres">
      <dgm:prSet presAssocID="{138830BA-9667-4B1D-868A-0147FBDFBCAD}" presName="compNode" presStyleCnt="0"/>
      <dgm:spPr/>
    </dgm:pt>
    <dgm:pt modelId="{E258B576-5FC3-4197-8B4E-7507052AF320}" type="pres">
      <dgm:prSet presAssocID="{138830BA-9667-4B1D-868A-0147FBDFBCAD}" presName="noGeometry" presStyleCnt="0"/>
      <dgm:spPr/>
    </dgm:pt>
    <dgm:pt modelId="{DC1993D4-57DA-4305-82A5-9617B0DD9370}" type="pres">
      <dgm:prSet presAssocID="{138830BA-9667-4B1D-868A-0147FBDFBCAD}" presName="childTextVisible" presStyleLbl="bgAccFollowNode1" presStyleIdx="2" presStyleCnt="3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29989379-0DFA-433F-865B-515E1DF7458B}" type="pres">
      <dgm:prSet presAssocID="{138830BA-9667-4B1D-868A-0147FBDFBCAD}" presName="childTextHidden" presStyleLbl="bgAccFollowNode1" presStyleIdx="2" presStyleCnt="3"/>
      <dgm:spPr/>
    </dgm:pt>
    <dgm:pt modelId="{DBF5DDEE-B557-418F-806C-349D40DDB993}" type="pres">
      <dgm:prSet presAssocID="{138830BA-9667-4B1D-868A-0147FBDFBCA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CF2847E-EAA5-462C-A7A2-DA27F5D456C8}" srcId="{93455595-FCEC-46A4-A1DB-2E8440642A4C}" destId="{138F214A-3EE9-4860-9D4A-59A9E1135C4B}" srcOrd="1" destOrd="0" parTransId="{A0492CA6-EE01-4204-8AA7-9BE2DF4FDD0E}" sibTransId="{02051453-223C-428B-ADE0-7F92C2D17F19}"/>
    <dgm:cxn modelId="{C542BFF6-9C1B-41A4-BA0C-BD1D364FCF11}" srcId="{93455595-FCEC-46A4-A1DB-2E8440642A4C}" destId="{4496B9D9-1481-4C45-928E-141AFCB71022}" srcOrd="0" destOrd="0" parTransId="{2B33399A-7781-4F13-8589-7C8EE91F0B4D}" sibTransId="{660509C3-3690-4D7A-9645-FDBDFE04542F}"/>
    <dgm:cxn modelId="{91C67CCE-2CEB-4F96-9F4B-D4D262D61252}" srcId="{93455595-FCEC-46A4-A1DB-2E8440642A4C}" destId="{138830BA-9667-4B1D-868A-0147FBDFBCAD}" srcOrd="2" destOrd="0" parTransId="{F8DB2F2A-CE0B-48F9-BD02-405691F44F43}" sibTransId="{03029D34-6FF9-4671-A75F-54B38CF3C0D8}"/>
    <dgm:cxn modelId="{2339A08B-C13C-4DE0-9F59-90E0F4C7F7FE}" type="presOf" srcId="{138830BA-9667-4B1D-868A-0147FBDFBCAD}" destId="{DBF5DDEE-B557-418F-806C-349D40DDB993}" srcOrd="0" destOrd="0" presId="urn:microsoft.com/office/officeart/2005/8/layout/hProcess6"/>
    <dgm:cxn modelId="{3A966636-3544-4D07-B6A7-978A2BC1ED34}" type="presOf" srcId="{93455595-FCEC-46A4-A1DB-2E8440642A4C}" destId="{57F3B5BD-31F2-4249-8916-2BB75C494E52}" srcOrd="0" destOrd="0" presId="urn:microsoft.com/office/officeart/2005/8/layout/hProcess6"/>
    <dgm:cxn modelId="{D8FACF68-2A19-4BBB-B15D-CFE4388EC601}" type="presOf" srcId="{138F214A-3EE9-4860-9D4A-59A9E1135C4B}" destId="{CD0033D5-1154-43B2-A6A0-B4041D0CF981}" srcOrd="0" destOrd="0" presId="urn:microsoft.com/office/officeart/2005/8/layout/hProcess6"/>
    <dgm:cxn modelId="{A1F57497-C9D7-488F-B28A-5AC417C574B0}" type="presOf" srcId="{4496B9D9-1481-4C45-928E-141AFCB71022}" destId="{B117EA9C-87E6-42A3-94EC-D32AEB37AC1A}" srcOrd="0" destOrd="0" presId="urn:microsoft.com/office/officeart/2005/8/layout/hProcess6"/>
    <dgm:cxn modelId="{D41E4824-E5C0-4075-908E-A5BA13C842D2}" type="presParOf" srcId="{57F3B5BD-31F2-4249-8916-2BB75C494E52}" destId="{E4224960-C77D-42F2-B21C-CED9002F47CA}" srcOrd="0" destOrd="0" presId="urn:microsoft.com/office/officeart/2005/8/layout/hProcess6"/>
    <dgm:cxn modelId="{6E63457C-F36C-4F5D-A045-81F7C51D726C}" type="presParOf" srcId="{E4224960-C77D-42F2-B21C-CED9002F47CA}" destId="{6AB66A72-FECA-4DA4-B5ED-EA1F3C8B47C2}" srcOrd="0" destOrd="0" presId="urn:microsoft.com/office/officeart/2005/8/layout/hProcess6"/>
    <dgm:cxn modelId="{D34BA34B-7C95-4761-82CD-D027B10AD8E5}" type="presParOf" srcId="{E4224960-C77D-42F2-B21C-CED9002F47CA}" destId="{442D03F0-A815-4DD4-B219-852FF4E5CD1A}" srcOrd="1" destOrd="0" presId="urn:microsoft.com/office/officeart/2005/8/layout/hProcess6"/>
    <dgm:cxn modelId="{6711B662-BA6F-401C-BBCD-AAAC4FE3E50B}" type="presParOf" srcId="{E4224960-C77D-42F2-B21C-CED9002F47CA}" destId="{7EBB4761-BA2A-4176-B7D8-1164703BF1D7}" srcOrd="2" destOrd="0" presId="urn:microsoft.com/office/officeart/2005/8/layout/hProcess6"/>
    <dgm:cxn modelId="{1FB8E6D0-2D2A-4129-82D3-C3BDBDAC76D2}" type="presParOf" srcId="{E4224960-C77D-42F2-B21C-CED9002F47CA}" destId="{B117EA9C-87E6-42A3-94EC-D32AEB37AC1A}" srcOrd="3" destOrd="0" presId="urn:microsoft.com/office/officeart/2005/8/layout/hProcess6"/>
    <dgm:cxn modelId="{59F029C6-C217-4BD4-A9A4-98F5F1D7C41D}" type="presParOf" srcId="{57F3B5BD-31F2-4249-8916-2BB75C494E52}" destId="{23AC4E45-0193-473E-83CB-94A866E0F925}" srcOrd="1" destOrd="0" presId="urn:microsoft.com/office/officeart/2005/8/layout/hProcess6"/>
    <dgm:cxn modelId="{100AC33B-DB38-4884-BF35-B14E89DFE175}" type="presParOf" srcId="{57F3B5BD-31F2-4249-8916-2BB75C494E52}" destId="{B8B5F902-C798-4725-95ED-2EE3E044BD61}" srcOrd="2" destOrd="0" presId="urn:microsoft.com/office/officeart/2005/8/layout/hProcess6"/>
    <dgm:cxn modelId="{A2C20C01-8AC7-4A28-980B-2C54948FFC43}" type="presParOf" srcId="{B8B5F902-C798-4725-95ED-2EE3E044BD61}" destId="{BCA3D0CA-7ADC-4B0D-8E96-7A3FEEA23553}" srcOrd="0" destOrd="0" presId="urn:microsoft.com/office/officeart/2005/8/layout/hProcess6"/>
    <dgm:cxn modelId="{6F47A190-D292-4E1E-B5B1-B2CBA8C96782}" type="presParOf" srcId="{B8B5F902-C798-4725-95ED-2EE3E044BD61}" destId="{4266D8EA-A18B-4D0B-98C3-4667E44E4C00}" srcOrd="1" destOrd="0" presId="urn:microsoft.com/office/officeart/2005/8/layout/hProcess6"/>
    <dgm:cxn modelId="{25CE18F7-3F77-49F0-83EA-00CEC375F007}" type="presParOf" srcId="{B8B5F902-C798-4725-95ED-2EE3E044BD61}" destId="{0E28A837-82F2-47A4-9AE1-98E04EF7A928}" srcOrd="2" destOrd="0" presId="urn:microsoft.com/office/officeart/2005/8/layout/hProcess6"/>
    <dgm:cxn modelId="{CEF5E558-4D35-4D39-8FCC-BA298EA20CDA}" type="presParOf" srcId="{B8B5F902-C798-4725-95ED-2EE3E044BD61}" destId="{CD0033D5-1154-43B2-A6A0-B4041D0CF981}" srcOrd="3" destOrd="0" presId="urn:microsoft.com/office/officeart/2005/8/layout/hProcess6"/>
    <dgm:cxn modelId="{1B91443A-B853-4960-A915-8D35EDDD8339}" type="presParOf" srcId="{57F3B5BD-31F2-4249-8916-2BB75C494E52}" destId="{B0EA640C-BA97-4D61-B9E0-DB8B002F28BC}" srcOrd="3" destOrd="0" presId="urn:microsoft.com/office/officeart/2005/8/layout/hProcess6"/>
    <dgm:cxn modelId="{F51F69D1-BAC1-4D55-BF7D-5734CFB9CB42}" type="presParOf" srcId="{57F3B5BD-31F2-4249-8916-2BB75C494E52}" destId="{7400FC55-1F51-4ED7-983D-8FA17E8B64A9}" srcOrd="4" destOrd="0" presId="urn:microsoft.com/office/officeart/2005/8/layout/hProcess6"/>
    <dgm:cxn modelId="{B2C8C575-0DF7-48FC-ABF0-929ACFB88A5A}" type="presParOf" srcId="{7400FC55-1F51-4ED7-983D-8FA17E8B64A9}" destId="{E258B576-5FC3-4197-8B4E-7507052AF320}" srcOrd="0" destOrd="0" presId="urn:microsoft.com/office/officeart/2005/8/layout/hProcess6"/>
    <dgm:cxn modelId="{BD961A8A-2834-4427-B8C2-469EBF5A84B9}" type="presParOf" srcId="{7400FC55-1F51-4ED7-983D-8FA17E8B64A9}" destId="{DC1993D4-57DA-4305-82A5-9617B0DD9370}" srcOrd="1" destOrd="0" presId="urn:microsoft.com/office/officeart/2005/8/layout/hProcess6"/>
    <dgm:cxn modelId="{7F03B347-9F71-4AD2-AD83-F79505CCA29A}" type="presParOf" srcId="{7400FC55-1F51-4ED7-983D-8FA17E8B64A9}" destId="{29989379-0DFA-433F-865B-515E1DF7458B}" srcOrd="2" destOrd="0" presId="urn:microsoft.com/office/officeart/2005/8/layout/hProcess6"/>
    <dgm:cxn modelId="{FBE39BC1-608F-413B-BF77-D439C26BBBAC}" type="presParOf" srcId="{7400FC55-1F51-4ED7-983D-8FA17E8B64A9}" destId="{DBF5DDEE-B557-418F-806C-349D40DDB9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180AC-9278-4ED0-B9C2-C6A2D55A1A43}">
      <dsp:nvSpPr>
        <dsp:cNvPr id="0" name=""/>
        <dsp:cNvSpPr/>
      </dsp:nvSpPr>
      <dsp:spPr>
        <a:xfrm>
          <a:off x="193071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41216-8838-41D6-9550-05F2B76F5336}">
      <dsp:nvSpPr>
        <dsp:cNvPr id="0" name=""/>
        <dsp:cNvSpPr/>
      </dsp:nvSpPr>
      <dsp:spPr>
        <a:xfrm>
          <a:off x="1986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57954" y="226730"/>
        <a:ext cx="270234" cy="270234"/>
      </dsp:txXfrm>
    </dsp:sp>
    <dsp:sp modelId="{442D03F0-A815-4DD4-B219-852FF4E5CD1A}">
      <dsp:nvSpPr>
        <dsp:cNvPr id="0" name=""/>
        <dsp:cNvSpPr/>
      </dsp:nvSpPr>
      <dsp:spPr>
        <a:xfrm>
          <a:off x="1196269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1005184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1061152" y="226730"/>
        <a:ext cx="270234" cy="270234"/>
      </dsp:txXfrm>
    </dsp:sp>
    <dsp:sp modelId="{4266D8EA-A18B-4D0B-98C3-4667E44E4C00}">
      <dsp:nvSpPr>
        <dsp:cNvPr id="0" name=""/>
        <dsp:cNvSpPr/>
      </dsp:nvSpPr>
      <dsp:spPr>
        <a:xfrm>
          <a:off x="2199468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2008382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2064350" y="226730"/>
        <a:ext cx="270234" cy="270234"/>
      </dsp:txXfrm>
    </dsp:sp>
    <dsp:sp modelId="{DC1993D4-57DA-4305-82A5-9617B0DD9370}">
      <dsp:nvSpPr>
        <dsp:cNvPr id="0" name=""/>
        <dsp:cNvSpPr/>
      </dsp:nvSpPr>
      <dsp:spPr>
        <a:xfrm>
          <a:off x="3202666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3011580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800" kern="1200"/>
        </a:p>
      </dsp:txBody>
      <dsp:txXfrm>
        <a:off x="3067548" y="226730"/>
        <a:ext cx="270234" cy="2702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03F0-A815-4DD4-B219-852FF4E5CD1A}">
      <dsp:nvSpPr>
        <dsp:cNvPr id="0" name=""/>
        <dsp:cNvSpPr/>
      </dsp:nvSpPr>
      <dsp:spPr>
        <a:xfrm>
          <a:off x="57519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368217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428839" y="215492"/>
        <a:ext cx="292709" cy="292709"/>
      </dsp:txXfrm>
    </dsp:sp>
    <dsp:sp modelId="{4266D8EA-A18B-4D0B-98C3-4667E44E4C0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1527677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772869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565892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626514" y="215492"/>
        <a:ext cx="292709" cy="2927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6D8EA-A18B-4D0B-98C3-4667E44E4C00}">
      <dsp:nvSpPr>
        <dsp:cNvPr id="0" name=""/>
        <dsp:cNvSpPr/>
      </dsp:nvSpPr>
      <dsp:spPr>
        <a:xfrm>
          <a:off x="1108188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901211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961833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23987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032898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093520" y="215492"/>
        <a:ext cx="292709" cy="2927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6D8EA-A18B-4D0B-98C3-4667E44E4C00}">
      <dsp:nvSpPr>
        <dsp:cNvPr id="0" name=""/>
        <dsp:cNvSpPr/>
      </dsp:nvSpPr>
      <dsp:spPr>
        <a:xfrm>
          <a:off x="1108188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901211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961833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23987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032898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093520" y="215492"/>
        <a:ext cx="292709" cy="29270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6D8EA-A18B-4D0B-98C3-4667E44E4C00}">
      <dsp:nvSpPr>
        <dsp:cNvPr id="0" name=""/>
        <dsp:cNvSpPr/>
      </dsp:nvSpPr>
      <dsp:spPr>
        <a:xfrm>
          <a:off x="1108188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901211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961833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23987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032898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093520" y="215492"/>
        <a:ext cx="292709" cy="29270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180AC-9278-4ED0-B9C2-C6A2D55A1A43}">
      <dsp:nvSpPr>
        <dsp:cNvPr id="0" name=""/>
        <dsp:cNvSpPr/>
      </dsp:nvSpPr>
      <dsp:spPr>
        <a:xfrm>
          <a:off x="193071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41216-8838-41D6-9550-05F2B76F5336}">
      <dsp:nvSpPr>
        <dsp:cNvPr id="0" name=""/>
        <dsp:cNvSpPr/>
      </dsp:nvSpPr>
      <dsp:spPr>
        <a:xfrm>
          <a:off x="1986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57954" y="226730"/>
        <a:ext cx="270234" cy="270234"/>
      </dsp:txXfrm>
    </dsp:sp>
    <dsp:sp modelId="{442D03F0-A815-4DD4-B219-852FF4E5CD1A}">
      <dsp:nvSpPr>
        <dsp:cNvPr id="0" name=""/>
        <dsp:cNvSpPr/>
      </dsp:nvSpPr>
      <dsp:spPr>
        <a:xfrm>
          <a:off x="1196269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1005184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1061152" y="226730"/>
        <a:ext cx="270234" cy="270234"/>
      </dsp:txXfrm>
    </dsp:sp>
    <dsp:sp modelId="{4266D8EA-A18B-4D0B-98C3-4667E44E4C00}">
      <dsp:nvSpPr>
        <dsp:cNvPr id="0" name=""/>
        <dsp:cNvSpPr/>
      </dsp:nvSpPr>
      <dsp:spPr>
        <a:xfrm>
          <a:off x="2199468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2008382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2064350" y="226730"/>
        <a:ext cx="270234" cy="270234"/>
      </dsp:txXfrm>
    </dsp:sp>
    <dsp:sp modelId="{DC1993D4-57DA-4305-82A5-9617B0DD9370}">
      <dsp:nvSpPr>
        <dsp:cNvPr id="0" name=""/>
        <dsp:cNvSpPr/>
      </dsp:nvSpPr>
      <dsp:spPr>
        <a:xfrm>
          <a:off x="3202666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3011580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800" kern="1200"/>
        </a:p>
      </dsp:txBody>
      <dsp:txXfrm>
        <a:off x="3067548" y="226730"/>
        <a:ext cx="270234" cy="2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180AC-9278-4ED0-B9C2-C6A2D55A1A43}">
      <dsp:nvSpPr>
        <dsp:cNvPr id="0" name=""/>
        <dsp:cNvSpPr/>
      </dsp:nvSpPr>
      <dsp:spPr>
        <a:xfrm>
          <a:off x="193071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41216-8838-41D6-9550-05F2B76F5336}">
      <dsp:nvSpPr>
        <dsp:cNvPr id="0" name=""/>
        <dsp:cNvSpPr/>
      </dsp:nvSpPr>
      <dsp:spPr>
        <a:xfrm>
          <a:off x="1986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57954" y="226730"/>
        <a:ext cx="270234" cy="270234"/>
      </dsp:txXfrm>
    </dsp:sp>
    <dsp:sp modelId="{442D03F0-A815-4DD4-B219-852FF4E5CD1A}">
      <dsp:nvSpPr>
        <dsp:cNvPr id="0" name=""/>
        <dsp:cNvSpPr/>
      </dsp:nvSpPr>
      <dsp:spPr>
        <a:xfrm>
          <a:off x="1196269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1005184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1061152" y="226730"/>
        <a:ext cx="270234" cy="270234"/>
      </dsp:txXfrm>
    </dsp:sp>
    <dsp:sp modelId="{4266D8EA-A18B-4D0B-98C3-4667E44E4C00}">
      <dsp:nvSpPr>
        <dsp:cNvPr id="0" name=""/>
        <dsp:cNvSpPr/>
      </dsp:nvSpPr>
      <dsp:spPr>
        <a:xfrm>
          <a:off x="2199468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2008382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2064350" y="226730"/>
        <a:ext cx="270234" cy="270234"/>
      </dsp:txXfrm>
    </dsp:sp>
    <dsp:sp modelId="{DC1993D4-57DA-4305-82A5-9617B0DD9370}">
      <dsp:nvSpPr>
        <dsp:cNvPr id="0" name=""/>
        <dsp:cNvSpPr/>
      </dsp:nvSpPr>
      <dsp:spPr>
        <a:xfrm>
          <a:off x="3202666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3011580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800" kern="1200"/>
        </a:p>
      </dsp:txBody>
      <dsp:txXfrm>
        <a:off x="3067548" y="226730"/>
        <a:ext cx="270234" cy="2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03F0-A815-4DD4-B219-852FF4E5CD1A}">
      <dsp:nvSpPr>
        <dsp:cNvPr id="0" name=""/>
        <dsp:cNvSpPr/>
      </dsp:nvSpPr>
      <dsp:spPr>
        <a:xfrm>
          <a:off x="57519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368217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428839" y="215492"/>
        <a:ext cx="292709" cy="292709"/>
      </dsp:txXfrm>
    </dsp:sp>
    <dsp:sp modelId="{4266D8EA-A18B-4D0B-98C3-4667E44E4C0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1527677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772869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565892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626514" y="215492"/>
        <a:ext cx="292709" cy="292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6D8EA-A18B-4D0B-98C3-4667E44E4C00}">
      <dsp:nvSpPr>
        <dsp:cNvPr id="0" name=""/>
        <dsp:cNvSpPr/>
      </dsp:nvSpPr>
      <dsp:spPr>
        <a:xfrm>
          <a:off x="1108188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901211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961833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23987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032898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093520" y="215492"/>
        <a:ext cx="292709" cy="2927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93D4-57DA-4305-82A5-9617B0DD937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1527677" y="215492"/>
        <a:ext cx="292709" cy="2927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180AC-9278-4ED0-B9C2-C6A2D55A1A43}">
      <dsp:nvSpPr>
        <dsp:cNvPr id="0" name=""/>
        <dsp:cNvSpPr/>
      </dsp:nvSpPr>
      <dsp:spPr>
        <a:xfrm>
          <a:off x="193071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41216-8838-41D6-9550-05F2B76F5336}">
      <dsp:nvSpPr>
        <dsp:cNvPr id="0" name=""/>
        <dsp:cNvSpPr/>
      </dsp:nvSpPr>
      <dsp:spPr>
        <a:xfrm>
          <a:off x="1986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57954" y="226730"/>
        <a:ext cx="270234" cy="270234"/>
      </dsp:txXfrm>
    </dsp:sp>
    <dsp:sp modelId="{442D03F0-A815-4DD4-B219-852FF4E5CD1A}">
      <dsp:nvSpPr>
        <dsp:cNvPr id="0" name=""/>
        <dsp:cNvSpPr/>
      </dsp:nvSpPr>
      <dsp:spPr>
        <a:xfrm>
          <a:off x="1196269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1005184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1061152" y="226730"/>
        <a:ext cx="270234" cy="270234"/>
      </dsp:txXfrm>
    </dsp:sp>
    <dsp:sp modelId="{4266D8EA-A18B-4D0B-98C3-4667E44E4C00}">
      <dsp:nvSpPr>
        <dsp:cNvPr id="0" name=""/>
        <dsp:cNvSpPr/>
      </dsp:nvSpPr>
      <dsp:spPr>
        <a:xfrm>
          <a:off x="2199468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2008382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600" kern="1200" dirty="0"/>
        </a:p>
      </dsp:txBody>
      <dsp:txXfrm>
        <a:off x="2064350" y="226730"/>
        <a:ext cx="270234" cy="270234"/>
      </dsp:txXfrm>
    </dsp:sp>
    <dsp:sp modelId="{DC1993D4-57DA-4305-82A5-9617B0DD9370}">
      <dsp:nvSpPr>
        <dsp:cNvPr id="0" name=""/>
        <dsp:cNvSpPr/>
      </dsp:nvSpPr>
      <dsp:spPr>
        <a:xfrm>
          <a:off x="3202666" y="27782"/>
          <a:ext cx="764341" cy="668130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3011580" y="170762"/>
          <a:ext cx="382170" cy="38217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800" kern="1200"/>
        </a:p>
      </dsp:txBody>
      <dsp:txXfrm>
        <a:off x="3067548" y="226730"/>
        <a:ext cx="270234" cy="2702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03F0-A815-4DD4-B219-852FF4E5CD1A}">
      <dsp:nvSpPr>
        <dsp:cNvPr id="0" name=""/>
        <dsp:cNvSpPr/>
      </dsp:nvSpPr>
      <dsp:spPr>
        <a:xfrm>
          <a:off x="57519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368217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428839" y="215492"/>
        <a:ext cx="292709" cy="292709"/>
      </dsp:txXfrm>
    </dsp:sp>
    <dsp:sp modelId="{4266D8EA-A18B-4D0B-98C3-4667E44E4C0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1527677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772869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565892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626514" y="215492"/>
        <a:ext cx="292709" cy="2927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03F0-A815-4DD4-B219-852FF4E5CD1A}">
      <dsp:nvSpPr>
        <dsp:cNvPr id="0" name=""/>
        <dsp:cNvSpPr/>
      </dsp:nvSpPr>
      <dsp:spPr>
        <a:xfrm>
          <a:off x="575194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7EA9C-87E6-42A3-94EC-D32AEB37AC1A}">
      <dsp:nvSpPr>
        <dsp:cNvPr id="0" name=""/>
        <dsp:cNvSpPr/>
      </dsp:nvSpPr>
      <dsp:spPr>
        <a:xfrm>
          <a:off x="368217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428839" y="215492"/>
        <a:ext cx="292709" cy="292709"/>
      </dsp:txXfrm>
    </dsp:sp>
    <dsp:sp modelId="{4266D8EA-A18B-4D0B-98C3-4667E44E4C00}">
      <dsp:nvSpPr>
        <dsp:cNvPr id="0" name=""/>
        <dsp:cNvSpPr/>
      </dsp:nvSpPr>
      <dsp:spPr>
        <a:xfrm>
          <a:off x="1674031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033D5-1154-43B2-A6A0-B4041D0CF981}">
      <dsp:nvSpPr>
        <dsp:cNvPr id="0" name=""/>
        <dsp:cNvSpPr/>
      </dsp:nvSpPr>
      <dsp:spPr>
        <a:xfrm>
          <a:off x="1467055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700" kern="1200" dirty="0"/>
        </a:p>
      </dsp:txBody>
      <dsp:txXfrm>
        <a:off x="1527677" y="215492"/>
        <a:ext cx="292709" cy="292709"/>
      </dsp:txXfrm>
    </dsp:sp>
    <dsp:sp modelId="{DC1993D4-57DA-4305-82A5-9617B0DD9370}">
      <dsp:nvSpPr>
        <dsp:cNvPr id="0" name=""/>
        <dsp:cNvSpPr/>
      </dsp:nvSpPr>
      <dsp:spPr>
        <a:xfrm>
          <a:off x="2772869" y="0"/>
          <a:ext cx="827907" cy="723695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5DDEE-B557-418F-806C-349D40DDB993}">
      <dsp:nvSpPr>
        <dsp:cNvPr id="0" name=""/>
        <dsp:cNvSpPr/>
      </dsp:nvSpPr>
      <dsp:spPr>
        <a:xfrm>
          <a:off x="2565892" y="154870"/>
          <a:ext cx="413953" cy="413953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000" kern="1200"/>
        </a:p>
      </dsp:txBody>
      <dsp:txXfrm>
        <a:off x="2626514" y="215492"/>
        <a:ext cx="292709" cy="292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76396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31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cf8db7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cf8db7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4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cf8db7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cf8db7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313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cf8db7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cf8db7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6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ba440790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ba440790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747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ba440790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ba440790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56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3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a440790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a440790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81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ba440790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ba440790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322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ba440790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ba440790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02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ba440790f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ba440790f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49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ba440790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ba440790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60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ba440790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ba440790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82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ba440790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ba440790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35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cf8db7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cf8db7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71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5.sv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1.jpg"/><Relationship Id="rId7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7.png"/><Relationship Id="rId18" Type="http://schemas.openxmlformats.org/officeDocument/2006/relationships/image" Target="../media/image11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17" Type="http://schemas.openxmlformats.org/officeDocument/2006/relationships/image" Target="../media/image6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24.png"/><Relationship Id="rId10" Type="http://schemas.openxmlformats.org/officeDocument/2006/relationships/image" Target="../media/image34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6.png"/><Relationship Id="rId1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7.png"/><Relationship Id="rId18" Type="http://schemas.openxmlformats.org/officeDocument/2006/relationships/hyperlink" Target="https://albumentations.ai/" TargetMode="External"/><Relationship Id="rId3" Type="http://schemas.openxmlformats.org/officeDocument/2006/relationships/diagramLayout" Target="../diagrams/layout8.xml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17" Type="http://schemas.openxmlformats.org/officeDocument/2006/relationships/hyperlink" Target="https://www.mdpi.com/2313-433X/9/10/232" TargetMode="External"/><Relationship Id="rId2" Type="http://schemas.openxmlformats.org/officeDocument/2006/relationships/diagramData" Target="../diagrams/data8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24.png"/><Relationship Id="rId10" Type="http://schemas.openxmlformats.org/officeDocument/2006/relationships/image" Target="../media/image34.svg"/><Relationship Id="rId19" Type="http://schemas.openxmlformats.org/officeDocument/2006/relationships/image" Target="../media/image29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6.png"/><Relationship Id="rId1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diagramLayout" Target="../diagrams/layout9.xml"/><Relationship Id="rId21" Type="http://schemas.openxmlformats.org/officeDocument/2006/relationships/image" Target="../media/image33.jpg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17" Type="http://schemas.openxmlformats.org/officeDocument/2006/relationships/image" Target="../media/image30.jpg"/><Relationship Id="rId2" Type="http://schemas.openxmlformats.org/officeDocument/2006/relationships/diagramData" Target="../diagrams/data9.xml"/><Relationship Id="rId16" Type="http://schemas.openxmlformats.org/officeDocument/2006/relationships/image" Target="../media/image30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9.xml"/><Relationship Id="rId15" Type="http://schemas.openxmlformats.org/officeDocument/2006/relationships/image" Target="../media/image24.png"/><Relationship Id="rId10" Type="http://schemas.openxmlformats.org/officeDocument/2006/relationships/image" Target="../media/image34.svg"/><Relationship Id="rId19" Type="http://schemas.openxmlformats.org/officeDocument/2006/relationships/image" Target="../media/image32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6.png"/><Relationship Id="rId14" Type="http://schemas.openxmlformats.org/officeDocument/2006/relationships/image" Target="../media/image36.svg"/><Relationship Id="rId2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7.png"/><Relationship Id="rId18" Type="http://schemas.openxmlformats.org/officeDocument/2006/relationships/image" Target="../media/image3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17" Type="http://schemas.openxmlformats.org/officeDocument/2006/relationships/image" Target="../media/image35.png"/><Relationship Id="rId2" Type="http://schemas.openxmlformats.org/officeDocument/2006/relationships/diagramData" Target="../diagrams/data10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10.xml"/><Relationship Id="rId15" Type="http://schemas.openxmlformats.org/officeDocument/2006/relationships/image" Target="../media/image24.png"/><Relationship Id="rId10" Type="http://schemas.openxmlformats.org/officeDocument/2006/relationships/image" Target="../media/image34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6.png"/><Relationship Id="rId1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image" Target="../media/image32.svg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11.xml"/><Relationship Id="rId12" Type="http://schemas.openxmlformats.org/officeDocument/2006/relationships/image" Target="../media/image2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34.svg"/><Relationship Id="rId5" Type="http://schemas.openxmlformats.org/officeDocument/2006/relationships/diagramData" Target="../diagrams/data11.xml"/><Relationship Id="rId15" Type="http://schemas.openxmlformats.org/officeDocument/2006/relationships/image" Target="../media/image30.svg"/><Relationship Id="rId10" Type="http://schemas.openxmlformats.org/officeDocument/2006/relationships/image" Target="../media/image26.png"/><Relationship Id="rId4" Type="http://schemas.openxmlformats.org/officeDocument/2006/relationships/hyperlink" Target="https://keras.io/api/applications/" TargetMode="External"/><Relationship Id="rId9" Type="http://schemas.microsoft.com/office/2007/relationships/diagramDrawing" Target="../diagrams/drawing11.xml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6.sv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0.sv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38.png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2.svg"/><Relationship Id="rId14" Type="http://schemas.openxmlformats.org/officeDocument/2006/relationships/hyperlink" Target="https://keras.io/guides/transfer_learnin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github.com/simonebenitozzi/food-x-251-classific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32.svg"/><Relationship Id="rId1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hyperlink" Target="https://paperswithcode.com/sota/image-classification-on-imagene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56.svg"/><Relationship Id="rId4" Type="http://schemas.openxmlformats.org/officeDocument/2006/relationships/image" Target="../media/image11.sv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.png"/><Relationship Id="rId12" Type="http://schemas.openxmlformats.org/officeDocument/2006/relationships/image" Target="../media/image56.sv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54.sv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44.png"/><Relationship Id="rId1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46.jp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.png"/><Relationship Id="rId12" Type="http://schemas.openxmlformats.org/officeDocument/2006/relationships/image" Target="../media/image56.svg"/><Relationship Id="rId17" Type="http://schemas.openxmlformats.org/officeDocument/2006/relationships/image" Target="../media/image11.svg"/><Relationship Id="rId2" Type="http://schemas.openxmlformats.org/officeDocument/2006/relationships/diagramData" Target="../diagrams/data1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5.xml"/><Relationship Id="rId15" Type="http://schemas.openxmlformats.org/officeDocument/2006/relationships/image" Target="../media/image48.jpg"/><Relationship Id="rId10" Type="http://schemas.openxmlformats.org/officeDocument/2006/relationships/image" Target="../media/image54.sv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44.png"/><Relationship Id="rId1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6.svg"/><Relationship Id="rId3" Type="http://schemas.openxmlformats.org/officeDocument/2006/relationships/diagramLayout" Target="../diagrams/layout16.xml"/><Relationship Id="rId7" Type="http://schemas.openxmlformats.org/officeDocument/2006/relationships/hyperlink" Target="https://www-sciencedirect-com.unimib.idm.oclc.org/science/article/pii/S1077314296900600" TargetMode="External"/><Relationship Id="rId12" Type="http://schemas.openxmlformats.org/officeDocument/2006/relationships/image" Target="../media/image4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11" Type="http://schemas.openxmlformats.org/officeDocument/2006/relationships/image" Target="../media/image54.svg"/><Relationship Id="rId5" Type="http://schemas.openxmlformats.org/officeDocument/2006/relationships/diagramColors" Target="../diagrams/colors16.xml"/><Relationship Id="rId10" Type="http://schemas.openxmlformats.org/officeDocument/2006/relationships/image" Target="../media/image4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3.svg"/><Relationship Id="rId1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4.svg"/><Relationship Id="rId3" Type="http://schemas.openxmlformats.org/officeDocument/2006/relationships/image" Target="../media/image56.svg"/><Relationship Id="rId7" Type="http://schemas.openxmlformats.org/officeDocument/2006/relationships/image" Target="../media/image46.jpg"/><Relationship Id="rId12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g"/><Relationship Id="rId11" Type="http://schemas.openxmlformats.org/officeDocument/2006/relationships/image" Target="../media/image51.jpg"/><Relationship Id="rId5" Type="http://schemas.openxmlformats.org/officeDocument/2006/relationships/image" Target="../media/image54.sv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svg"/><Relationship Id="rId5" Type="http://schemas.openxmlformats.org/officeDocument/2006/relationships/image" Target="../media/image44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image" Target="../media/image3.png"/><Relationship Id="rId19" Type="http://schemas.openxmlformats.org/officeDocument/2006/relationships/image" Target="../media/image13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openxmlformats.org/officeDocument/2006/relationships/image" Target="../media/image55.jpeg"/><Relationship Id="rId3" Type="http://schemas.openxmlformats.org/officeDocument/2006/relationships/image" Target="../media/image11.svg"/><Relationship Id="rId7" Type="http://schemas.openxmlformats.org/officeDocument/2006/relationships/diagramColors" Target="../diagrams/colors17.xml"/><Relationship Id="rId12" Type="http://schemas.openxmlformats.org/officeDocument/2006/relationships/image" Target="../media/image6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7.xml"/><Relationship Id="rId11" Type="http://schemas.openxmlformats.org/officeDocument/2006/relationships/image" Target="../media/image54.png"/><Relationship Id="rId5" Type="http://schemas.openxmlformats.org/officeDocument/2006/relationships/diagramLayout" Target="../diagrams/layout17.xml"/><Relationship Id="rId10" Type="http://schemas.openxmlformats.org/officeDocument/2006/relationships/image" Target="../media/image54.svg"/><Relationship Id="rId4" Type="http://schemas.openxmlformats.org/officeDocument/2006/relationships/diagramData" Target="../diagrams/data17.xml"/><Relationship Id="rId9" Type="http://schemas.openxmlformats.org/officeDocument/2006/relationships/image" Target="../media/image44.png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67.sv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67.sv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3.png"/><Relationship Id="rId1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microsoft.com/office/2007/relationships/diagramDrawing" Target="../diagrams/drawing2.xml"/><Relationship Id="rId19" Type="http://schemas.openxmlformats.org/officeDocument/2006/relationships/image" Target="../media/image7.png"/><Relationship Id="rId4" Type="http://schemas.openxmlformats.org/officeDocument/2006/relationships/image" Target="../media/image11.svg"/><Relationship Id="rId9" Type="http://schemas.openxmlformats.org/officeDocument/2006/relationships/diagramColors" Target="../diagrams/colors2.xml"/><Relationship Id="rId1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5.sv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3.png"/><Relationship Id="rId17" Type="http://schemas.openxmlformats.org/officeDocument/2006/relationships/image" Target="../media/image9.svg"/><Relationship Id="rId2" Type="http://schemas.openxmlformats.org/officeDocument/2006/relationships/image" Target="../media/image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3.svg"/><Relationship Id="rId5" Type="http://schemas.openxmlformats.org/officeDocument/2006/relationships/diagramData" Target="../diagrams/data3.xml"/><Relationship Id="rId15" Type="http://schemas.openxmlformats.org/officeDocument/2006/relationships/image" Target="../media/image7.svg"/><Relationship Id="rId10" Type="http://schemas.openxmlformats.org/officeDocument/2006/relationships/image" Target="../media/image2.png"/><Relationship Id="rId19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microsoft.com/office/2007/relationships/diagramDrawing" Target="../diagrams/drawing3.xml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../media/image3.png"/><Relationship Id="rId18" Type="http://schemas.openxmlformats.org/officeDocument/2006/relationships/image" Target="../media/image9.svg"/><Relationship Id="rId3" Type="http://schemas.openxmlformats.org/officeDocument/2006/relationships/hyperlink" Target="https://ieeexplore-ieee-org.unimib.idm.oclc.org/document/9091215" TargetMode="External"/><Relationship Id="rId7" Type="http://schemas.openxmlformats.org/officeDocument/2006/relationships/diagramLayout" Target="../diagrams/layout4.xml"/><Relationship Id="rId12" Type="http://schemas.openxmlformats.org/officeDocument/2006/relationships/image" Target="../media/image3.svg"/><Relationship Id="rId17" Type="http://schemas.openxmlformats.org/officeDocument/2006/relationships/image" Target="../media/image5.png"/><Relationship Id="rId2" Type="http://schemas.openxmlformats.org/officeDocument/2006/relationships/hyperlink" Target="https://arxiv.org/abs/1907.06167" TargetMode="External"/><Relationship Id="rId16" Type="http://schemas.openxmlformats.org/officeDocument/2006/relationships/image" Target="../media/image7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4.xml"/><Relationship Id="rId11" Type="http://schemas.openxmlformats.org/officeDocument/2006/relationships/image" Target="../media/image2.png"/><Relationship Id="rId5" Type="http://schemas.openxmlformats.org/officeDocument/2006/relationships/hyperlink" Target="https://www.kaggle.com/c/ifood-2019-fgvc6/overview" TargetMode="External"/><Relationship Id="rId15" Type="http://schemas.openxmlformats.org/officeDocument/2006/relationships/image" Target="../media/image4.png"/><Relationship Id="rId10" Type="http://schemas.microsoft.com/office/2007/relationships/diagramDrawing" Target="../diagrams/drawing4.xml"/><Relationship Id="rId19" Type="http://schemas.openxmlformats.org/officeDocument/2006/relationships/image" Target="../media/image7.png"/><Relationship Id="rId4" Type="http://schemas.openxmlformats.org/officeDocument/2006/relationships/hyperlink" Target="https://pypi.org/project/fastdup/" TargetMode="External"/><Relationship Id="rId9" Type="http://schemas.openxmlformats.org/officeDocument/2006/relationships/diagramColors" Target="../diagrams/colors4.xml"/><Relationship Id="rId1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image" Target="../media/image5.svg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9.svg"/><Relationship Id="rId5" Type="http://schemas.openxmlformats.org/officeDocument/2006/relationships/diagramData" Target="../diagrams/data5.xml"/><Relationship Id="rId1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7.svg"/><Relationship Id="rId9" Type="http://schemas.microsoft.com/office/2007/relationships/diagramDrawing" Target="../diagrams/drawing5.xml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0.jpg"/><Relationship Id="rId15" Type="http://schemas.openxmlformats.org/officeDocument/2006/relationships/image" Target="../media/image7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9.svg"/><Relationship Id="rId9" Type="http://schemas.openxmlformats.org/officeDocument/2006/relationships/diagramLayout" Target="../diagrams/layout6.xml"/><Relationship Id="rId1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Fira Sans Extra Condensed SemiB" panose="020B0603050000020004" pitchFamily="34" charset="0"/>
              </a:rPr>
              <a:t>Classificazione </a:t>
            </a:r>
            <a:r>
              <a:rPr lang="it-IT" dirty="0" err="1">
                <a:latin typeface="Fira Sans Extra Condensed SemiB" panose="020B0603050000020004" pitchFamily="34" charset="0"/>
              </a:rPr>
              <a:t>D</a:t>
            </a:r>
            <a:r>
              <a:rPr lang="it-IT" dirty="0" err="1" smtClean="0">
                <a:latin typeface="Fira Sans Extra Condensed SemiB" panose="020B0603050000020004" pitchFamily="34" charset="0"/>
              </a:rPr>
              <a:t>ataset</a:t>
            </a:r>
            <a:r>
              <a:rPr lang="it-IT" dirty="0" smtClean="0">
                <a:latin typeface="Fira Sans Extra Condensed SemiB" panose="020B0603050000020004" pitchFamily="34" charset="0"/>
              </a:rPr>
              <a:t> </a:t>
            </a:r>
            <a:br>
              <a:rPr lang="it-IT" dirty="0" smtClean="0">
                <a:latin typeface="Fira Sans Extra Condensed SemiB" panose="020B0603050000020004" pitchFamily="34" charset="0"/>
              </a:rPr>
            </a:br>
            <a:r>
              <a:rPr lang="it-IT" dirty="0" smtClean="0">
                <a:latin typeface="Fira Sans Extra Condensed SemiB" panose="020B0603050000020004" pitchFamily="34" charset="0"/>
              </a:rPr>
              <a:t>FoodX-251</a:t>
            </a:r>
            <a:endParaRPr dirty="0">
              <a:latin typeface="Fira Sans Extra Condensed SemiB" panose="020B0603050000020004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095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/>
            <a:r>
              <a:rPr lang="it-IT" dirty="0">
                <a:latin typeface="Fira Sans Extra Condensed Mediu" panose="020B0603050000020004" pitchFamily="34" charset="0"/>
              </a:rPr>
              <a:t>Erba Sandro </a:t>
            </a:r>
            <a:r>
              <a:rPr lang="it-IT" dirty="0" smtClean="0">
                <a:latin typeface="Fira Sans Extra Condensed Mediu" panose="020B0603050000020004" pitchFamily="34" charset="0"/>
              </a:rPr>
              <a:t>- 856327</a:t>
            </a:r>
            <a:endParaRPr lang="it-IT" dirty="0">
              <a:latin typeface="Fira Sans Extra Condensed Mediu" panose="020B0603050000020004" pitchFamily="34" charset="0"/>
            </a:endParaRPr>
          </a:p>
          <a:p>
            <a:pPr marL="0" indent="0"/>
            <a:r>
              <a:rPr lang="it-IT" sz="2800" dirty="0" smtClean="0">
                <a:latin typeface="Fira Sans Extra Condensed Mediu" panose="020B0603050000020004" pitchFamily="34" charset="0"/>
              </a:rPr>
              <a:t>Gaviraghi Elia - </a:t>
            </a:r>
            <a:r>
              <a:rPr lang="it-IT" dirty="0" smtClean="0">
                <a:latin typeface="Fira Sans Extra Condensed Mediu" panose="020B0603050000020004" pitchFamily="34" charset="0"/>
              </a:rPr>
              <a:t>869493</a:t>
            </a:r>
            <a:endParaRPr lang="it-IT" dirty="0">
              <a:latin typeface="Fira Sans Extra Condensed Mediu" panose="020B060305000002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35A6A-67EC-84D4-8E22-EAFC86DA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4029559"/>
            <a:ext cx="970345" cy="970345"/>
          </a:xfrm>
          <a:prstGeom prst="rect">
            <a:avLst/>
          </a:prstGeom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5CD4648E-6CF0-B600-E3C9-B588F4B04F49}"/>
              </a:ext>
            </a:extLst>
          </p:cNvPr>
          <p:cNvSpPr txBox="1">
            <a:spLocks/>
          </p:cNvSpPr>
          <p:nvPr/>
        </p:nvSpPr>
        <p:spPr>
          <a:xfrm>
            <a:off x="1013383" y="4514731"/>
            <a:ext cx="7117234" cy="48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it-IT" sz="1800" dirty="0">
                <a:latin typeface="Fira Sans Extra Condensed" panose="020B0503050000020004" pitchFamily="34" charset="0"/>
              </a:rPr>
              <a:t>Visual Information processing and management – 2023/24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o a tutto sesto 1">
            <a:extLst>
              <a:ext uri="{FF2B5EF4-FFF2-40B4-BE49-F238E27FC236}">
                <a16:creationId xmlns:a16="http://schemas.microsoft.com/office/drawing/2014/main" id="{A0DE78D5-2228-CC92-3A91-11EF332EECBF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3779316C-AB4E-7F63-99E2-DF6B89D506B3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Marble cake</a:t>
            </a:r>
          </a:p>
        </p:txBody>
      </p:sp>
      <p:sp>
        <p:nvSpPr>
          <p:cNvPr id="4" name="!!Ovale 277" descr="Lente di ingrandimento con riempimento a tinta unita">
            <a:extLst>
              <a:ext uri="{FF2B5EF4-FFF2-40B4-BE49-F238E27FC236}">
                <a16:creationId xmlns:a16="http://schemas.microsoft.com/office/drawing/2014/main" id="{FC25E97E-5F17-3FDB-00D2-C5629DCEFB7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1382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" dirty="0">
                <a:latin typeface="Fira Sans Extra Condensed" panose="020B0503050000020004" pitchFamily="34" charset="0"/>
              </a:rPr>
              <a:t>Da 117 a 24 immagini</a:t>
            </a:r>
          </a:p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Idea </a:t>
            </a:r>
            <a:r>
              <a:rPr lang="it" b="1" dirty="0" smtClean="0">
                <a:latin typeface="Fira Sans Extra Condensed" panose="020B0503050000020004" pitchFamily="34" charset="0"/>
              </a:rPr>
              <a:t>iniziale</a:t>
            </a:r>
            <a:r>
              <a:rPr lang="it" dirty="0" smtClean="0">
                <a:latin typeface="Fira Sans Extra Condensed" panose="020B0503050000020004" pitchFamily="34" charset="0"/>
              </a:rPr>
              <a:t>: merging </a:t>
            </a:r>
            <a:r>
              <a:rPr lang="it" dirty="0">
                <a:latin typeface="Fira Sans Extra Condensed" panose="020B0503050000020004" pitchFamily="34" charset="0"/>
              </a:rPr>
              <a:t>con classe 119 “coffee cake”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Pro: soluzione rapida e efficace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Contro: non valida ai fini del progetto</a:t>
            </a:r>
          </a:p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Soluzione scelta</a:t>
            </a:r>
            <a:r>
              <a:rPr lang="it-IT" dirty="0">
                <a:latin typeface="Fira Sans Extra Condensed" panose="020B0503050000020004" pitchFamily="34" charset="0"/>
              </a:rPr>
              <a:t>: </a:t>
            </a:r>
            <a:r>
              <a:rPr lang="it-IT" dirty="0" smtClean="0">
                <a:latin typeface="Fira Sans Extra Condensed" panose="020B0503050000020004" pitchFamily="34" charset="0"/>
              </a:rPr>
              <a:t>pulizia </a:t>
            </a:r>
            <a:r>
              <a:rPr lang="it-IT" dirty="0">
                <a:latin typeface="Fira Sans Extra Condensed" panose="020B0503050000020004" pitchFamily="34" charset="0"/>
              </a:rPr>
              <a:t>manuale e data augmentation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Riflessione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Rotazione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Traslazione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Da 24 a 192</a:t>
            </a:r>
          </a:p>
        </p:txBody>
      </p:sp>
      <p:sp>
        <p:nvSpPr>
          <p:cNvPr id="9" name="Preparazione 8">
            <a:extLst>
              <a:ext uri="{FF2B5EF4-FFF2-40B4-BE49-F238E27FC236}">
                <a16:creationId xmlns:a16="http://schemas.microsoft.com/office/drawing/2014/main" id="{948F2216-6CAE-1879-55D6-013C4CA918EE}"/>
              </a:ext>
            </a:extLst>
          </p:cNvPr>
          <p:cNvSpPr/>
          <p:nvPr/>
        </p:nvSpPr>
        <p:spPr>
          <a:xfrm>
            <a:off x="8399279" y="1844832"/>
            <a:ext cx="1150070" cy="1032448"/>
          </a:xfrm>
          <a:prstGeom prst="flowChartPreparati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9788CB9C-0162-EE9C-DEF4-A2CA76A45433}"/>
              </a:ext>
            </a:extLst>
          </p:cNvPr>
          <p:cNvSpPr/>
          <p:nvPr/>
        </p:nvSpPr>
        <p:spPr>
          <a:xfrm>
            <a:off x="8399279" y="3036808"/>
            <a:ext cx="1150070" cy="1032448"/>
          </a:xfrm>
          <a:prstGeom prst="flowChartPreparati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1DFA7F44-0F63-52FE-B094-058AB9FD490B}"/>
              </a:ext>
            </a:extLst>
          </p:cNvPr>
          <p:cNvSpPr/>
          <p:nvPr/>
        </p:nvSpPr>
        <p:spPr>
          <a:xfrm>
            <a:off x="7343099" y="2440820"/>
            <a:ext cx="1150070" cy="1032448"/>
          </a:xfrm>
          <a:prstGeom prst="flowChartPreparati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reparazione 11">
            <a:extLst>
              <a:ext uri="{FF2B5EF4-FFF2-40B4-BE49-F238E27FC236}">
                <a16:creationId xmlns:a16="http://schemas.microsoft.com/office/drawing/2014/main" id="{CA98D5DD-793B-1376-78B0-CCCC977B3676}"/>
              </a:ext>
            </a:extLst>
          </p:cNvPr>
          <p:cNvSpPr/>
          <p:nvPr/>
        </p:nvSpPr>
        <p:spPr>
          <a:xfrm>
            <a:off x="8399279" y="4207421"/>
            <a:ext cx="1150070" cy="1032448"/>
          </a:xfrm>
          <a:prstGeom prst="flowChartPreparati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45826397-D938-2418-C0A6-1C20CABE2E96}"/>
              </a:ext>
            </a:extLst>
          </p:cNvPr>
          <p:cNvSpPr/>
          <p:nvPr/>
        </p:nvSpPr>
        <p:spPr>
          <a:xfrm>
            <a:off x="4127431" y="4238299"/>
            <a:ext cx="1150070" cy="1032448"/>
          </a:xfrm>
          <a:prstGeom prst="flowChartPreparation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!!Rombo 13">
            <a:extLst>
              <a:ext uri="{FF2B5EF4-FFF2-40B4-BE49-F238E27FC236}">
                <a16:creationId xmlns:a16="http://schemas.microsoft.com/office/drawing/2014/main" id="{5071A4AB-0913-1EAD-BEA5-E8B852EEC67F}"/>
              </a:ext>
            </a:extLst>
          </p:cNvPr>
          <p:cNvSpPr/>
          <p:nvPr/>
        </p:nvSpPr>
        <p:spPr>
          <a:xfrm>
            <a:off x="7323706" y="3691197"/>
            <a:ext cx="1150070" cy="1032448"/>
          </a:xfrm>
          <a:prstGeom prst="flowChartPreparation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reparazione 14">
            <a:extLst>
              <a:ext uri="{FF2B5EF4-FFF2-40B4-BE49-F238E27FC236}">
                <a16:creationId xmlns:a16="http://schemas.microsoft.com/office/drawing/2014/main" id="{89588379-408F-F383-157C-11576DB52EC3}"/>
              </a:ext>
            </a:extLst>
          </p:cNvPr>
          <p:cNvSpPr/>
          <p:nvPr/>
        </p:nvSpPr>
        <p:spPr>
          <a:xfrm>
            <a:off x="6267526" y="4222772"/>
            <a:ext cx="1150070" cy="1032448"/>
          </a:xfrm>
          <a:prstGeom prst="flowChartPreparation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!!Preparazione 20">
            <a:extLst>
              <a:ext uri="{FF2B5EF4-FFF2-40B4-BE49-F238E27FC236}">
                <a16:creationId xmlns:a16="http://schemas.microsoft.com/office/drawing/2014/main" id="{2563C53D-6BFF-4C08-28C5-8775B2248C68}"/>
              </a:ext>
            </a:extLst>
          </p:cNvPr>
          <p:cNvSpPr/>
          <p:nvPr/>
        </p:nvSpPr>
        <p:spPr>
          <a:xfrm>
            <a:off x="3071251" y="3642311"/>
            <a:ext cx="1150070" cy="1032448"/>
          </a:xfrm>
          <a:prstGeom prst="flowChartPreparati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!!Preparazione 24">
            <a:extLst>
              <a:ext uri="{FF2B5EF4-FFF2-40B4-BE49-F238E27FC236}">
                <a16:creationId xmlns:a16="http://schemas.microsoft.com/office/drawing/2014/main" id="{474A8B90-8E2E-2371-3275-BE836D299E08}"/>
              </a:ext>
            </a:extLst>
          </p:cNvPr>
          <p:cNvSpPr/>
          <p:nvPr/>
        </p:nvSpPr>
        <p:spPr>
          <a:xfrm>
            <a:off x="-129195" y="4238299"/>
            <a:ext cx="1150070" cy="1032448"/>
          </a:xfrm>
          <a:prstGeom prst="flowChartPreparation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 descr="Fetta di torta contorno">
            <a:extLst>
              <a:ext uri="{FF2B5EF4-FFF2-40B4-BE49-F238E27FC236}">
                <a16:creationId xmlns:a16="http://schemas.microsoft.com/office/drawing/2014/main" id="{529E5027-205A-AD09-0F65-976FB21281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322" y="363515"/>
            <a:ext cx="432000" cy="4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o a tutto sesto 4">
            <a:extLst>
              <a:ext uri="{FF2B5EF4-FFF2-40B4-BE49-F238E27FC236}">
                <a16:creationId xmlns:a16="http://schemas.microsoft.com/office/drawing/2014/main" id="{B5B8537F-DD1F-9435-AA7C-31817B0025D1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!!Rombo 13">
            <a:extLst>
              <a:ext uri="{FF2B5EF4-FFF2-40B4-BE49-F238E27FC236}">
                <a16:creationId xmlns:a16="http://schemas.microsoft.com/office/drawing/2014/main" id="{D1BA1FE5-C555-A012-9A64-8BCF0C7AD9BD}"/>
              </a:ext>
            </a:extLst>
          </p:cNvPr>
          <p:cNvSpPr/>
          <p:nvPr/>
        </p:nvSpPr>
        <p:spPr>
          <a:xfrm>
            <a:off x="1087097" y="1199293"/>
            <a:ext cx="1150070" cy="103244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233734CB-7B26-0590-F068-1F10E4FF1C5E}"/>
              </a:ext>
            </a:extLst>
          </p:cNvPr>
          <p:cNvSpPr/>
          <p:nvPr/>
        </p:nvSpPr>
        <p:spPr>
          <a:xfrm>
            <a:off x="2851608" y="1353669"/>
            <a:ext cx="3417983" cy="723696"/>
          </a:xfrm>
          <a:prstGeom prst="rightArrow">
            <a:avLst>
              <a:gd name="adj1" fmla="val 30847"/>
              <a:gd name="adj2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" panose="020B0503050000020004" pitchFamily="34" charset="0"/>
              </a:rPr>
              <a:t>Riflessione</a:t>
            </a:r>
          </a:p>
        </p:txBody>
      </p:sp>
      <p:sp>
        <p:nvSpPr>
          <p:cNvPr id="25" name="!!Preparazione 24">
            <a:extLst>
              <a:ext uri="{FF2B5EF4-FFF2-40B4-BE49-F238E27FC236}">
                <a16:creationId xmlns:a16="http://schemas.microsoft.com/office/drawing/2014/main" id="{D93BFA33-AFA0-F774-BF2C-02D1C353C669}"/>
              </a:ext>
            </a:extLst>
          </p:cNvPr>
          <p:cNvSpPr/>
          <p:nvPr/>
        </p:nvSpPr>
        <p:spPr>
          <a:xfrm>
            <a:off x="1087097" y="3661235"/>
            <a:ext cx="1150070" cy="10324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!!Preparazione 20">
            <a:extLst>
              <a:ext uri="{FF2B5EF4-FFF2-40B4-BE49-F238E27FC236}">
                <a16:creationId xmlns:a16="http://schemas.microsoft.com/office/drawing/2014/main" id="{A73C67F2-900E-97E8-C2BE-D224FFAA4AAD}"/>
              </a:ext>
            </a:extLst>
          </p:cNvPr>
          <p:cNvSpPr/>
          <p:nvPr/>
        </p:nvSpPr>
        <p:spPr>
          <a:xfrm>
            <a:off x="1087097" y="2430264"/>
            <a:ext cx="1150070" cy="10324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!!Rettangolo 27">
            <a:extLst>
              <a:ext uri="{FF2B5EF4-FFF2-40B4-BE49-F238E27FC236}">
                <a16:creationId xmlns:a16="http://schemas.microsoft.com/office/drawing/2014/main" id="{7AEF596B-6D0F-2456-A375-8612FC58CA4C}"/>
              </a:ext>
            </a:extLst>
          </p:cNvPr>
          <p:cNvSpPr/>
          <p:nvPr/>
        </p:nvSpPr>
        <p:spPr>
          <a:xfrm>
            <a:off x="6901332" y="2430264"/>
            <a:ext cx="1150070" cy="103244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!!Rettangolo 28">
            <a:extLst>
              <a:ext uri="{FF2B5EF4-FFF2-40B4-BE49-F238E27FC236}">
                <a16:creationId xmlns:a16="http://schemas.microsoft.com/office/drawing/2014/main" id="{D8F7B776-1D2E-E1FA-0BCE-1A191AFA8602}"/>
              </a:ext>
            </a:extLst>
          </p:cNvPr>
          <p:cNvSpPr/>
          <p:nvPr/>
        </p:nvSpPr>
        <p:spPr>
          <a:xfrm>
            <a:off x="7002759" y="3661235"/>
            <a:ext cx="1048643" cy="10324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96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!!Rettangolo 29">
            <a:extLst>
              <a:ext uri="{FF2B5EF4-FFF2-40B4-BE49-F238E27FC236}">
                <a16:creationId xmlns:a16="http://schemas.microsoft.com/office/drawing/2014/main" id="{D3D98400-C51A-1B7B-51C7-A537AED4049C}"/>
              </a:ext>
            </a:extLst>
          </p:cNvPr>
          <p:cNvSpPr>
            <a:spLocks/>
          </p:cNvSpPr>
          <p:nvPr/>
        </p:nvSpPr>
        <p:spPr>
          <a:xfrm>
            <a:off x="6901332" y="1199293"/>
            <a:ext cx="1150070" cy="103244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!!Rettangolo 30">
            <a:extLst>
              <a:ext uri="{FF2B5EF4-FFF2-40B4-BE49-F238E27FC236}">
                <a16:creationId xmlns:a16="http://schemas.microsoft.com/office/drawing/2014/main" id="{9C6C7318-08CF-7911-0CBD-B571ABFF1914}"/>
              </a:ext>
            </a:extLst>
          </p:cNvPr>
          <p:cNvSpPr/>
          <p:nvPr/>
        </p:nvSpPr>
        <p:spPr>
          <a:xfrm>
            <a:off x="6901332" y="3673459"/>
            <a:ext cx="101427" cy="100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EFFEAF59-5E02-CD6F-8688-9B17BD3FC6E3}"/>
              </a:ext>
            </a:extLst>
          </p:cNvPr>
          <p:cNvSpPr/>
          <p:nvPr/>
        </p:nvSpPr>
        <p:spPr>
          <a:xfrm>
            <a:off x="2843872" y="2584640"/>
            <a:ext cx="3417983" cy="723696"/>
          </a:xfrm>
          <a:prstGeom prst="rightArrow">
            <a:avLst>
              <a:gd name="adj1" fmla="val 30847"/>
              <a:gd name="adj2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" panose="020B0503050000020004" pitchFamily="34" charset="0"/>
              </a:rPr>
              <a:t>Rotazione</a:t>
            </a:r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32F32269-F152-DCC3-9346-A4F161DF50B5}"/>
              </a:ext>
            </a:extLst>
          </p:cNvPr>
          <p:cNvSpPr/>
          <p:nvPr/>
        </p:nvSpPr>
        <p:spPr>
          <a:xfrm>
            <a:off x="2843871" y="3780979"/>
            <a:ext cx="3417983" cy="723696"/>
          </a:xfrm>
          <a:prstGeom prst="rightArrow">
            <a:avLst>
              <a:gd name="adj1" fmla="val 30847"/>
              <a:gd name="adj2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" panose="020B0503050000020004" pitchFamily="34" charset="0"/>
              </a:rPr>
              <a:t>Traslazione</a:t>
            </a:r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392E7334-BE78-363F-ED10-D144E46694F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Marble cake</a:t>
            </a:r>
          </a:p>
        </p:txBody>
      </p:sp>
      <p:sp>
        <p:nvSpPr>
          <p:cNvPr id="3" name="!!Ovale 277" descr="Lente di ingrandimento con riempimento a tinta unita">
            <a:extLst>
              <a:ext uri="{FF2B5EF4-FFF2-40B4-BE49-F238E27FC236}">
                <a16:creationId xmlns:a16="http://schemas.microsoft.com/office/drawing/2014/main" id="{D3177134-EF51-1C5C-25CD-AE251492E3B1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Elemento grafico 3" descr="Fetta di torta contorno">
            <a:extLst>
              <a:ext uri="{FF2B5EF4-FFF2-40B4-BE49-F238E27FC236}">
                <a16:creationId xmlns:a16="http://schemas.microsoft.com/office/drawing/2014/main" id="{B5950344-A3EA-41DE-F924-D870A20A1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322" y="36351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670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co a tutto sesto 7">
            <a:extLst>
              <a:ext uri="{FF2B5EF4-FFF2-40B4-BE49-F238E27FC236}">
                <a16:creationId xmlns:a16="http://schemas.microsoft.com/office/drawing/2014/main" id="{3D842D79-2B6A-BF75-0DDF-6514E860CF97}"/>
              </a:ext>
            </a:extLst>
          </p:cNvPr>
          <p:cNvSpPr/>
          <p:nvPr/>
        </p:nvSpPr>
        <p:spPr>
          <a:xfrm>
            <a:off x="-4657397" y="383250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7DCB53FB-CA48-FE9C-C7D4-4F65B0299712}"/>
              </a:ext>
            </a:extLst>
          </p:cNvPr>
          <p:cNvSpPr/>
          <p:nvPr/>
        </p:nvSpPr>
        <p:spPr>
          <a:xfrm>
            <a:off x="264986" y="1301667"/>
            <a:ext cx="8136926" cy="427857"/>
          </a:xfrm>
          <a:custGeom>
            <a:avLst/>
            <a:gdLst>
              <a:gd name="connsiteX0" fmla="*/ 0 w 8136926"/>
              <a:gd name="connsiteY0" fmla="*/ 0 h 427857"/>
              <a:gd name="connsiteX1" fmla="*/ 8136926 w 8136926"/>
              <a:gd name="connsiteY1" fmla="*/ 0 h 427857"/>
              <a:gd name="connsiteX2" fmla="*/ 8136926 w 8136926"/>
              <a:gd name="connsiteY2" fmla="*/ 427857 h 427857"/>
              <a:gd name="connsiteX3" fmla="*/ 0 w 8136926"/>
              <a:gd name="connsiteY3" fmla="*/ 427857 h 427857"/>
              <a:gd name="connsiteX4" fmla="*/ 0 w 8136926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26" h="427857">
                <a:moveTo>
                  <a:pt x="0" y="0"/>
                </a:moveTo>
                <a:lnTo>
                  <a:pt x="8136926" y="0"/>
                </a:lnTo>
                <a:lnTo>
                  <a:pt x="8136926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Studio iniziale</a:t>
            </a:r>
          </a:p>
        </p:txBody>
      </p:sp>
      <p:sp>
        <p:nvSpPr>
          <p:cNvPr id="12" name="!!Ovale 20">
            <a:extLst>
              <a:ext uri="{FF2B5EF4-FFF2-40B4-BE49-F238E27FC236}">
                <a16:creationId xmlns:a16="http://schemas.microsoft.com/office/drawing/2014/main" id="{723B0D2D-1AAE-4E06-B9F1-313494772108}"/>
              </a:ext>
            </a:extLst>
          </p:cNvPr>
          <p:cNvSpPr/>
          <p:nvPr/>
        </p:nvSpPr>
        <p:spPr>
          <a:xfrm>
            <a:off x="-2425" y="1248185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F7ECB5F5-2106-949D-4686-1252D9FFC403}"/>
              </a:ext>
            </a:extLst>
          </p:cNvPr>
          <p:cNvSpPr/>
          <p:nvPr/>
        </p:nvSpPr>
        <p:spPr>
          <a:xfrm>
            <a:off x="616929" y="1943372"/>
            <a:ext cx="7784984" cy="427857"/>
          </a:xfrm>
          <a:custGeom>
            <a:avLst/>
            <a:gdLst>
              <a:gd name="connsiteX0" fmla="*/ 0 w 7784984"/>
              <a:gd name="connsiteY0" fmla="*/ 0 h 427857"/>
              <a:gd name="connsiteX1" fmla="*/ 7784984 w 7784984"/>
              <a:gd name="connsiteY1" fmla="*/ 0 h 427857"/>
              <a:gd name="connsiteX2" fmla="*/ 7784984 w 7784984"/>
              <a:gd name="connsiteY2" fmla="*/ 427857 h 427857"/>
              <a:gd name="connsiteX3" fmla="*/ 0 w 7784984"/>
              <a:gd name="connsiteY3" fmla="*/ 427857 h 427857"/>
              <a:gd name="connsiteX4" fmla="*/ 0 w 7784984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4984" h="427857">
                <a:moveTo>
                  <a:pt x="0" y="0"/>
                </a:moveTo>
                <a:lnTo>
                  <a:pt x="7784984" y="0"/>
                </a:lnTo>
                <a:lnTo>
                  <a:pt x="7784984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1996664"/>
              <a:satOff val="16923"/>
              <a:lumOff val="1686"/>
              <a:alphaOff val="0"/>
            </a:schemeClr>
          </a:fillRef>
          <a:effectRef idx="0">
            <a:schemeClr val="accent3">
              <a:hueOff val="-1996664"/>
              <a:satOff val="16923"/>
              <a:lumOff val="1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Data augmentation</a:t>
            </a:r>
          </a:p>
        </p:txBody>
      </p:sp>
      <p:sp>
        <p:nvSpPr>
          <p:cNvPr id="15" name="!!Ovale 21">
            <a:extLst>
              <a:ext uri="{FF2B5EF4-FFF2-40B4-BE49-F238E27FC236}">
                <a16:creationId xmlns:a16="http://schemas.microsoft.com/office/drawing/2014/main" id="{4C1AB4B8-C396-4F02-C318-08B5699AD11C}"/>
              </a:ext>
            </a:extLst>
          </p:cNvPr>
          <p:cNvSpPr/>
          <p:nvPr/>
        </p:nvSpPr>
        <p:spPr>
          <a:xfrm>
            <a:off x="349517" y="1889890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1996664"/>
              <a:satOff val="16923"/>
              <a:lumOff val="168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0B9F45F2-1A40-2BC0-0340-083348672BD0}"/>
              </a:ext>
            </a:extLst>
          </p:cNvPr>
          <p:cNvSpPr/>
          <p:nvPr/>
        </p:nvSpPr>
        <p:spPr>
          <a:xfrm>
            <a:off x="777863" y="2585078"/>
            <a:ext cx="7624050" cy="427857"/>
          </a:xfrm>
          <a:custGeom>
            <a:avLst/>
            <a:gdLst>
              <a:gd name="connsiteX0" fmla="*/ 0 w 7624050"/>
              <a:gd name="connsiteY0" fmla="*/ 0 h 427857"/>
              <a:gd name="connsiteX1" fmla="*/ 7624050 w 7624050"/>
              <a:gd name="connsiteY1" fmla="*/ 0 h 427857"/>
              <a:gd name="connsiteX2" fmla="*/ 7624050 w 7624050"/>
              <a:gd name="connsiteY2" fmla="*/ 427857 h 427857"/>
              <a:gd name="connsiteX3" fmla="*/ 0 w 7624050"/>
              <a:gd name="connsiteY3" fmla="*/ 427857 h 427857"/>
              <a:gd name="connsiteX4" fmla="*/ 0 w 7624050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4050" h="427857">
                <a:moveTo>
                  <a:pt x="0" y="0"/>
                </a:moveTo>
                <a:lnTo>
                  <a:pt x="7624050" y="0"/>
                </a:lnTo>
                <a:lnTo>
                  <a:pt x="7624050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3993327"/>
              <a:satOff val="33846"/>
              <a:lumOff val="3372"/>
              <a:alphaOff val="0"/>
            </a:schemeClr>
          </a:fillRef>
          <a:effectRef idx="0">
            <a:schemeClr val="accent3">
              <a:hueOff val="-3993327"/>
              <a:satOff val="33846"/>
              <a:lumOff val="337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EfficientNetB1</a:t>
            </a:r>
          </a:p>
        </p:txBody>
      </p:sp>
      <p:sp>
        <p:nvSpPr>
          <p:cNvPr id="18" name="!!Ovale 23">
            <a:extLst>
              <a:ext uri="{FF2B5EF4-FFF2-40B4-BE49-F238E27FC236}">
                <a16:creationId xmlns:a16="http://schemas.microsoft.com/office/drawing/2014/main" id="{30919DAB-2287-E8D1-E169-F9D0496763F9}"/>
              </a:ext>
            </a:extLst>
          </p:cNvPr>
          <p:cNvSpPr/>
          <p:nvPr/>
        </p:nvSpPr>
        <p:spPr>
          <a:xfrm>
            <a:off x="510452" y="2531596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3993327"/>
              <a:satOff val="33846"/>
              <a:lumOff val="337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9485F57F-DFB3-755E-C5CA-E241C47D8BB4}"/>
              </a:ext>
            </a:extLst>
          </p:cNvPr>
          <p:cNvSpPr/>
          <p:nvPr/>
        </p:nvSpPr>
        <p:spPr>
          <a:xfrm>
            <a:off x="777863" y="3226377"/>
            <a:ext cx="7624050" cy="427857"/>
          </a:xfrm>
          <a:custGeom>
            <a:avLst/>
            <a:gdLst>
              <a:gd name="connsiteX0" fmla="*/ 0 w 7624050"/>
              <a:gd name="connsiteY0" fmla="*/ 0 h 427857"/>
              <a:gd name="connsiteX1" fmla="*/ 7624050 w 7624050"/>
              <a:gd name="connsiteY1" fmla="*/ 0 h 427857"/>
              <a:gd name="connsiteX2" fmla="*/ 7624050 w 7624050"/>
              <a:gd name="connsiteY2" fmla="*/ 427857 h 427857"/>
              <a:gd name="connsiteX3" fmla="*/ 0 w 7624050"/>
              <a:gd name="connsiteY3" fmla="*/ 427857 h 427857"/>
              <a:gd name="connsiteX4" fmla="*/ 0 w 7624050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4050" h="427857">
                <a:moveTo>
                  <a:pt x="0" y="0"/>
                </a:moveTo>
                <a:lnTo>
                  <a:pt x="7624050" y="0"/>
                </a:lnTo>
                <a:lnTo>
                  <a:pt x="7624050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5989991"/>
              <a:satOff val="50769"/>
              <a:lumOff val="5059"/>
              <a:alphaOff val="0"/>
            </a:schemeClr>
          </a:fillRef>
          <a:effectRef idx="0">
            <a:schemeClr val="accent3">
              <a:hueOff val="-5989991"/>
              <a:satOff val="50769"/>
              <a:lumOff val="5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MobileNetV2</a:t>
            </a:r>
          </a:p>
        </p:txBody>
      </p:sp>
      <p:sp>
        <p:nvSpPr>
          <p:cNvPr id="32" name="!!Ovale 25">
            <a:extLst>
              <a:ext uri="{FF2B5EF4-FFF2-40B4-BE49-F238E27FC236}">
                <a16:creationId xmlns:a16="http://schemas.microsoft.com/office/drawing/2014/main" id="{E3A8967F-A89C-1461-FD5C-95E443EFD2C9}"/>
              </a:ext>
            </a:extLst>
          </p:cNvPr>
          <p:cNvSpPr/>
          <p:nvPr/>
        </p:nvSpPr>
        <p:spPr>
          <a:xfrm>
            <a:off x="510452" y="3172895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5989991"/>
              <a:satOff val="50769"/>
              <a:lumOff val="5059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B39FD421-1674-0D66-AD6A-D15D14D13F1A}"/>
              </a:ext>
            </a:extLst>
          </p:cNvPr>
          <p:cNvSpPr/>
          <p:nvPr/>
        </p:nvSpPr>
        <p:spPr>
          <a:xfrm>
            <a:off x="616929" y="3868083"/>
            <a:ext cx="7784984" cy="427857"/>
          </a:xfrm>
          <a:custGeom>
            <a:avLst/>
            <a:gdLst>
              <a:gd name="connsiteX0" fmla="*/ 0 w 7784984"/>
              <a:gd name="connsiteY0" fmla="*/ 0 h 427857"/>
              <a:gd name="connsiteX1" fmla="*/ 7784984 w 7784984"/>
              <a:gd name="connsiteY1" fmla="*/ 0 h 427857"/>
              <a:gd name="connsiteX2" fmla="*/ 7784984 w 7784984"/>
              <a:gd name="connsiteY2" fmla="*/ 427857 h 427857"/>
              <a:gd name="connsiteX3" fmla="*/ 0 w 7784984"/>
              <a:gd name="connsiteY3" fmla="*/ 427857 h 427857"/>
              <a:gd name="connsiteX4" fmla="*/ 0 w 7784984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4984" h="427857">
                <a:moveTo>
                  <a:pt x="0" y="0"/>
                </a:moveTo>
                <a:lnTo>
                  <a:pt x="7784984" y="0"/>
                </a:lnTo>
                <a:lnTo>
                  <a:pt x="7784984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7986655"/>
              <a:satOff val="67692"/>
              <a:lumOff val="6745"/>
              <a:alphaOff val="0"/>
            </a:schemeClr>
          </a:fillRef>
          <a:effectRef idx="0">
            <a:schemeClr val="accent3">
              <a:hueOff val="-7986655"/>
              <a:satOff val="67692"/>
              <a:lumOff val="6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MobileNetV3Large</a:t>
            </a:r>
          </a:p>
        </p:txBody>
      </p:sp>
      <p:sp>
        <p:nvSpPr>
          <p:cNvPr id="34" name="!!Ovale 27">
            <a:extLst>
              <a:ext uri="{FF2B5EF4-FFF2-40B4-BE49-F238E27FC236}">
                <a16:creationId xmlns:a16="http://schemas.microsoft.com/office/drawing/2014/main" id="{C447C155-D460-8F3C-4420-2629D3C791FA}"/>
              </a:ext>
            </a:extLst>
          </p:cNvPr>
          <p:cNvSpPr/>
          <p:nvPr/>
        </p:nvSpPr>
        <p:spPr>
          <a:xfrm>
            <a:off x="349517" y="3814601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7986655"/>
              <a:satOff val="67692"/>
              <a:lumOff val="6745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A80E6ECF-3B49-A496-7819-A6E6207D9EAF}"/>
              </a:ext>
            </a:extLst>
          </p:cNvPr>
          <p:cNvSpPr/>
          <p:nvPr/>
        </p:nvSpPr>
        <p:spPr>
          <a:xfrm>
            <a:off x="264986" y="4509788"/>
            <a:ext cx="8136926" cy="427857"/>
          </a:xfrm>
          <a:custGeom>
            <a:avLst/>
            <a:gdLst>
              <a:gd name="connsiteX0" fmla="*/ 0 w 8136926"/>
              <a:gd name="connsiteY0" fmla="*/ 0 h 427857"/>
              <a:gd name="connsiteX1" fmla="*/ 8136926 w 8136926"/>
              <a:gd name="connsiteY1" fmla="*/ 0 h 427857"/>
              <a:gd name="connsiteX2" fmla="*/ 8136926 w 8136926"/>
              <a:gd name="connsiteY2" fmla="*/ 427857 h 427857"/>
              <a:gd name="connsiteX3" fmla="*/ 0 w 8136926"/>
              <a:gd name="connsiteY3" fmla="*/ 427857 h 427857"/>
              <a:gd name="connsiteX4" fmla="*/ 0 w 8136926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26" h="427857">
                <a:moveTo>
                  <a:pt x="0" y="0"/>
                </a:moveTo>
                <a:lnTo>
                  <a:pt x="8136926" y="0"/>
                </a:lnTo>
                <a:lnTo>
                  <a:pt x="8136926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9983318"/>
              <a:satOff val="84615"/>
              <a:lumOff val="8431"/>
              <a:alphaOff val="0"/>
            </a:schemeClr>
          </a:fillRef>
          <a:effectRef idx="0">
            <a:schemeClr val="accent3">
              <a:hueOff val="-9983318"/>
              <a:satOff val="84615"/>
              <a:lumOff val="843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400" kern="1200" dirty="0">
                <a:latin typeface="Fira Sans Extra Condensed" panose="020B0503050000020004" pitchFamily="34" charset="0"/>
              </a:rPr>
              <a:t>Valutazione classi</a:t>
            </a:r>
          </a:p>
        </p:txBody>
      </p:sp>
      <p:sp>
        <p:nvSpPr>
          <p:cNvPr id="36" name="!!Ovale 29">
            <a:extLst>
              <a:ext uri="{FF2B5EF4-FFF2-40B4-BE49-F238E27FC236}">
                <a16:creationId xmlns:a16="http://schemas.microsoft.com/office/drawing/2014/main" id="{EC865846-E943-6882-E477-46B56CB08875}"/>
              </a:ext>
            </a:extLst>
          </p:cNvPr>
          <p:cNvSpPr/>
          <p:nvPr/>
        </p:nvSpPr>
        <p:spPr>
          <a:xfrm>
            <a:off x="-2425" y="4456306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9983318"/>
              <a:satOff val="84615"/>
              <a:lumOff val="843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908715A-5816-3C44-DAFD-B455F974CF4C}"/>
              </a:ext>
            </a:extLst>
          </p:cNvPr>
          <p:cNvSpPr/>
          <p:nvPr/>
        </p:nvSpPr>
        <p:spPr>
          <a:xfrm>
            <a:off x="-63500" y="1079500"/>
            <a:ext cx="8520600" cy="4064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5" name="Google Shape;114;p21">
            <a:extLst>
              <a:ext uri="{FF2B5EF4-FFF2-40B4-BE49-F238E27FC236}">
                <a16:creationId xmlns:a16="http://schemas.microsoft.com/office/drawing/2014/main" id="{9B8B2E3B-FEF0-C1DA-76BD-97C289B19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b="1" dirty="0" smtClean="0">
                <a:latin typeface="Fira Sans Extra Condensed Mediu" panose="020B0603050000020004" pitchFamily="34" charset="0"/>
              </a:rPr>
              <a:t>Addestramento CNN</a:t>
            </a:r>
            <a:endParaRPr sz="3200" b="1" dirty="0">
              <a:latin typeface="Fira Sans Extra Condensed Mediu" panose="020B0603050000020004" pitchFamily="34" charset="0"/>
            </a:endParaRPr>
          </a:p>
        </p:txBody>
      </p:sp>
      <p:pic>
        <p:nvPicPr>
          <p:cNvPr id="7" name="Elemento grafico 6" descr="Secchio e straccio contorno">
            <a:extLst>
              <a:ext uri="{FF2B5EF4-FFF2-40B4-BE49-F238E27FC236}">
                <a16:creationId xmlns:a16="http://schemas.microsoft.com/office/drawing/2014/main" id="{3EF961FD-3D72-FC58-D0C1-CB12394BB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40" y="4499579"/>
            <a:ext cx="432000" cy="432000"/>
          </a:xfrm>
          <a:prstGeom prst="rect">
            <a:avLst/>
          </a:prstGeom>
        </p:spPr>
      </p:pic>
      <p:pic>
        <p:nvPicPr>
          <p:cNvPr id="9" name="Elemento grafico 8" descr="Pianta contorno">
            <a:extLst>
              <a:ext uri="{FF2B5EF4-FFF2-40B4-BE49-F238E27FC236}">
                <a16:creationId xmlns:a16="http://schemas.microsoft.com/office/drawing/2014/main" id="{09B195C5-5CF5-AFB7-16CE-EA7482C3F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591" y="3222434"/>
            <a:ext cx="432000" cy="432000"/>
          </a:xfrm>
          <a:prstGeom prst="rect">
            <a:avLst/>
          </a:prstGeom>
        </p:spPr>
      </p:pic>
      <p:pic>
        <p:nvPicPr>
          <p:cNvPr id="11" name="Elemento grafico 10" descr="Irrigazione pianta contorno">
            <a:extLst>
              <a:ext uri="{FF2B5EF4-FFF2-40B4-BE49-F238E27FC236}">
                <a16:creationId xmlns:a16="http://schemas.microsoft.com/office/drawing/2014/main" id="{AB1A0F2B-C119-C6BB-9EDC-DAB1B2122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431" y="2583542"/>
            <a:ext cx="432000" cy="432000"/>
          </a:xfrm>
          <a:prstGeom prst="rect">
            <a:avLst/>
          </a:prstGeom>
        </p:spPr>
      </p:pic>
      <p:pic>
        <p:nvPicPr>
          <p:cNvPr id="13" name="Elemento grafico 12" descr="Albero caducifoglio contorno">
            <a:extLst>
              <a:ext uri="{FF2B5EF4-FFF2-40B4-BE49-F238E27FC236}">
                <a16:creationId xmlns:a16="http://schemas.microsoft.com/office/drawing/2014/main" id="{D1650D99-8FC5-4AF0-5BF0-5A9E0C204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911" y="3865085"/>
            <a:ext cx="432000" cy="432000"/>
          </a:xfrm>
          <a:prstGeom prst="rect">
            <a:avLst/>
          </a:prstGeom>
        </p:spPr>
      </p:pic>
      <p:pic>
        <p:nvPicPr>
          <p:cNvPr id="17" name="Elemento grafico 16" descr="Forme base contorno">
            <a:extLst>
              <a:ext uri="{FF2B5EF4-FFF2-40B4-BE49-F238E27FC236}">
                <a16:creationId xmlns:a16="http://schemas.microsoft.com/office/drawing/2014/main" id="{6F9ABD07-A0A2-C06D-E8DB-A5DC4DE497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591" y="1959208"/>
            <a:ext cx="432000" cy="432000"/>
          </a:xfrm>
          <a:prstGeom prst="rect">
            <a:avLst/>
          </a:prstGeom>
        </p:spPr>
      </p:pic>
      <p:pic>
        <p:nvPicPr>
          <p:cNvPr id="4" name="Elemento grafico 3" descr="Pensiero contorno">
            <a:extLst>
              <a:ext uri="{FF2B5EF4-FFF2-40B4-BE49-F238E27FC236}">
                <a16:creationId xmlns:a16="http://schemas.microsoft.com/office/drawing/2014/main" id="{44A5F8FA-4814-DEF2-BAB3-D2007DE7FE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894" y="1287543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87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8265AA5-0500-1754-5499-DCCC24EC53C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78909C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EE61CF9-DEF8-D95A-E0FC-BD77BBEA3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397965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!!Ovale 25">
            <a:extLst>
              <a:ext uri="{FF2B5EF4-FFF2-40B4-BE49-F238E27FC236}">
                <a16:creationId xmlns:a16="http://schemas.microsoft.com/office/drawing/2014/main" id="{FAB1D83D-EC98-E3F8-07AA-338BC7ABE46E}"/>
              </a:ext>
            </a:extLst>
          </p:cNvPr>
          <p:cNvSpPr/>
          <p:nvPr/>
        </p:nvSpPr>
        <p:spPr>
          <a:xfrm>
            <a:off x="6598919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!!Ovale 23">
            <a:extLst>
              <a:ext uri="{FF2B5EF4-FFF2-40B4-BE49-F238E27FC236}">
                <a16:creationId xmlns:a16="http://schemas.microsoft.com/office/drawing/2014/main" id="{F622B3D2-9219-AC8D-950A-432CE0F64FF8}"/>
              </a:ext>
            </a:extLst>
          </p:cNvPr>
          <p:cNvSpPr/>
          <p:nvPr/>
        </p:nvSpPr>
        <p:spPr>
          <a:xfrm>
            <a:off x="5587739" y="360387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4" name="!!Ovale 21">
            <a:extLst>
              <a:ext uri="{FF2B5EF4-FFF2-40B4-BE49-F238E27FC236}">
                <a16:creationId xmlns:a16="http://schemas.microsoft.com/office/drawing/2014/main" id="{762252E6-BC2D-17E6-2BDC-C73CD9698172}"/>
              </a:ext>
            </a:extLst>
          </p:cNvPr>
          <p:cNvSpPr/>
          <p:nvPr/>
        </p:nvSpPr>
        <p:spPr>
          <a:xfrm>
            <a:off x="4591166" y="359042"/>
            <a:ext cx="432000" cy="432000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hemeClr val="accent5">
              <a:hueOff val="-1444559"/>
              <a:satOff val="0"/>
              <a:lumOff val="6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!!Ovale 27">
            <a:extLst>
              <a:ext uri="{FF2B5EF4-FFF2-40B4-BE49-F238E27FC236}">
                <a16:creationId xmlns:a16="http://schemas.microsoft.com/office/drawing/2014/main" id="{7B34374B-7763-B9E0-BAEE-20F044D82F2E}"/>
              </a:ext>
            </a:extLst>
          </p:cNvPr>
          <p:cNvSpPr/>
          <p:nvPr/>
        </p:nvSpPr>
        <p:spPr>
          <a:xfrm>
            <a:off x="7610099" y="354637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!!Ovale 29">
            <a:extLst>
              <a:ext uri="{FF2B5EF4-FFF2-40B4-BE49-F238E27FC236}">
                <a16:creationId xmlns:a16="http://schemas.microsoft.com/office/drawing/2014/main" id="{2D386B5E-B4C4-F926-E8A2-9A785306F9CB}"/>
              </a:ext>
            </a:extLst>
          </p:cNvPr>
          <p:cNvSpPr/>
          <p:nvPr/>
        </p:nvSpPr>
        <p:spPr>
          <a:xfrm>
            <a:off x="8609915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A975F905-8F9A-CDF3-EAB4-518EDA919DE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!!Ovale 20" descr="Lente di ingrandimento con riempimento a tinta unita">
            <a:extLst>
              <a:ext uri="{FF2B5EF4-FFF2-40B4-BE49-F238E27FC236}">
                <a16:creationId xmlns:a16="http://schemas.microsoft.com/office/drawing/2014/main" id="{03726288-CAEE-7EBC-68EC-4CFB9863285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78909C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9" name="Elemento grafico 8" descr="Forme base contorno">
            <a:extLst>
              <a:ext uri="{FF2B5EF4-FFF2-40B4-BE49-F238E27FC236}">
                <a16:creationId xmlns:a16="http://schemas.microsoft.com/office/drawing/2014/main" id="{89CB8812-9DA8-397F-D9A3-2F0A500AE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0690" y="396386"/>
            <a:ext cx="360000" cy="360000"/>
          </a:xfrm>
          <a:prstGeom prst="rect">
            <a:avLst/>
          </a:prstGeom>
        </p:spPr>
      </p:pic>
      <p:pic>
        <p:nvPicPr>
          <p:cNvPr id="20" name="Elemento grafico 19" descr="Irrigazione pianta contorno">
            <a:extLst>
              <a:ext uri="{FF2B5EF4-FFF2-40B4-BE49-F238E27FC236}">
                <a16:creationId xmlns:a16="http://schemas.microsoft.com/office/drawing/2014/main" id="{736EDCD9-C681-A36D-8C43-514AAD099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13579" y="396386"/>
            <a:ext cx="360000" cy="360000"/>
          </a:xfrm>
          <a:prstGeom prst="rect">
            <a:avLst/>
          </a:prstGeom>
        </p:spPr>
      </p:pic>
      <p:pic>
        <p:nvPicPr>
          <p:cNvPr id="21" name="Elemento grafico 20" descr="Pianta contorno">
            <a:extLst>
              <a:ext uri="{FF2B5EF4-FFF2-40B4-BE49-F238E27FC236}">
                <a16:creationId xmlns:a16="http://schemas.microsoft.com/office/drawing/2014/main" id="{48581CE9-9F14-C714-B4B2-58D8CD804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34919" y="396386"/>
            <a:ext cx="360000" cy="360000"/>
          </a:xfrm>
          <a:prstGeom prst="rect">
            <a:avLst/>
          </a:prstGeom>
        </p:spPr>
      </p:pic>
      <p:pic>
        <p:nvPicPr>
          <p:cNvPr id="22" name="Elemento grafico 21" descr="Albero caducifoglio contorno">
            <a:extLst>
              <a:ext uri="{FF2B5EF4-FFF2-40B4-BE49-F238E27FC236}">
                <a16:creationId xmlns:a16="http://schemas.microsoft.com/office/drawing/2014/main" id="{46568794-B22F-458F-E570-FD1F2C8D65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46099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Secchio e straccio contorno">
            <a:extLst>
              <a:ext uri="{FF2B5EF4-FFF2-40B4-BE49-F238E27FC236}">
                <a16:creationId xmlns:a16="http://schemas.microsoft.com/office/drawing/2014/main" id="{C6677960-F0C6-A187-73BF-D933C675C0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60150" y="406916"/>
            <a:ext cx="324000" cy="324000"/>
          </a:xfrm>
          <a:prstGeom prst="rect">
            <a:avLst/>
          </a:prstGeom>
        </p:spPr>
      </p:pic>
      <p:pic>
        <p:nvPicPr>
          <p:cNvPr id="17" name="Elemento grafico 16" descr="Pensiero contorno">
            <a:extLst>
              <a:ext uri="{FF2B5EF4-FFF2-40B4-BE49-F238E27FC236}">
                <a16:creationId xmlns:a16="http://schemas.microsoft.com/office/drawing/2014/main" id="{3F7C4390-4005-6FE0-CC1A-2D4E806896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sp>
        <p:nvSpPr>
          <p:cNvPr id="27" name="Google Shape;73;p16">
            <a:extLst>
              <a:ext uri="{FF2B5EF4-FFF2-40B4-BE49-F238E27FC236}">
                <a16:creationId xmlns:a16="http://schemas.microsoft.com/office/drawing/2014/main" id="{001059A2-221E-EC70-B674-B55D1A581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483510" cy="3900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it-IT" b="1" dirty="0" smtClean="0">
                <a:latin typeface="Fira Sans Extra Condensed" panose="020B0503050000020004" pitchFamily="34" charset="0"/>
              </a:rPr>
              <a:t>Problemi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GPU necessaria </a:t>
            </a:r>
            <a:r>
              <a:rPr lang="it-IT" b="0" i="0" u="none" strike="noStrike" dirty="0">
                <a:solidFill>
                  <a:srgbClr val="595959"/>
                </a:solidFill>
                <a:effectLst/>
                <a:latin typeface="Fira Sans Extra Condensed" panose="020B0503050000020004" pitchFamily="34" charset="0"/>
              </a:rPr>
              <a:t>→</a:t>
            </a:r>
            <a:r>
              <a:rPr lang="it-IT" dirty="0">
                <a:latin typeface="Fira Sans Extra Condensed" panose="020B0503050000020004" pitchFamily="34" charset="0"/>
              </a:rPr>
              <a:t> Google Colab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Risorse limitate </a:t>
            </a:r>
            <a:r>
              <a:rPr lang="it-IT" b="0" i="0" u="none" strike="noStrike" dirty="0">
                <a:solidFill>
                  <a:srgbClr val="595959"/>
                </a:solidFill>
                <a:effectLst/>
                <a:latin typeface="Fira Sans Extra Condensed" panose="020B0503050000020004" pitchFamily="34" charset="0"/>
              </a:rPr>
              <a:t>→ S</a:t>
            </a:r>
            <a:r>
              <a:rPr lang="it-IT" dirty="0">
                <a:latin typeface="Fira Sans Extra Condensed" panose="020B0503050000020004" pitchFamily="34" charset="0"/>
              </a:rPr>
              <a:t>celta di </a:t>
            </a:r>
            <a:r>
              <a:rPr lang="it-IT" i="1" dirty="0">
                <a:latin typeface="Fira Sans Extra Condensed" panose="020B0503050000020004" pitchFamily="34" charset="0"/>
              </a:rPr>
              <a:t>modelli leggeri </a:t>
            </a:r>
            <a:r>
              <a:rPr lang="it-IT" dirty="0">
                <a:latin typeface="Fira Sans Extra Condensed" panose="020B0503050000020004" pitchFamily="34" charset="0"/>
              </a:rPr>
              <a:t>obbligata</a:t>
            </a:r>
          </a:p>
          <a:p>
            <a:pPr marL="285750" indent="-285750">
              <a:lnSpc>
                <a:spcPct val="150000"/>
              </a:lnSpc>
            </a:pPr>
            <a:r>
              <a:rPr lang="it-IT" b="1" dirty="0" smtClean="0">
                <a:latin typeface="Fira Sans Extra Condensed" panose="020B0503050000020004" pitchFamily="34" charset="0"/>
              </a:rPr>
              <a:t>Considerazioni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CNN da zero vs CNN pre-addestrate su ImageNet</a:t>
            </a:r>
          </a:p>
          <a:p>
            <a:pPr marL="1200150" lvl="2" indent="-285750"/>
            <a:r>
              <a:rPr lang="en-US" sz="1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“[...] in practice, very few people train an entire CNN from scratch, because it is relatively rare to have a dataset of sufficient size. It is common to pretrain a CNN on a very large dataset (e.g. ImageNet, which contains 1.2 million images with 1000 categories), and then use the CNN either for fine-tuning or as a fixed feature extractor for the task of interest.” - Simone Bianco, CNN famous architecture, Advanced Machine Learning.</a:t>
            </a:r>
            <a:endParaRPr lang="it" sz="1050" i="1" dirty="0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Feature extraction vs fine-tuning</a:t>
            </a:r>
          </a:p>
          <a:p>
            <a:pPr marL="1200150" lvl="2" indent="-285750"/>
            <a:r>
              <a:rPr lang="en-US" sz="1000" i="1" dirty="0" smtClean="0">
                <a:latin typeface="Fira Sans Extra Condensed" panose="020B0503050000020004" pitchFamily="34" charset="0"/>
              </a:rPr>
              <a:t>“[...] </a:t>
            </a:r>
            <a:r>
              <a:rPr lang="en-US" sz="1000" i="1" dirty="0">
                <a:latin typeface="Fira Sans Extra Condensed" panose="020B0503050000020004" pitchFamily="34" charset="0"/>
              </a:rPr>
              <a:t>New dataset is small and similar to original dataset? train a linear classifier on CNN features from higher layers. New dataset is large and similar to original dataset? Fine-tune the CNN. New dataset is small but very different from original dataset? Train a linear classifier on CNN features from lower layers. New dataset is large and very different from original dataset? Train CNN from scratch or fine-tune it” - Simone Bianco, CNN famous architecture, Advanced Machine Learning</a:t>
            </a:r>
            <a:r>
              <a:rPr lang="en-US" sz="1000" i="1" dirty="0" smtClean="0">
                <a:latin typeface="Fira Sans Extra Condensed" panose="020B0503050000020004" pitchFamily="34" charset="0"/>
              </a:rPr>
              <a:t>.</a:t>
            </a:r>
            <a:endParaRPr lang="en-US" sz="1000" i="1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319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3ECD230A-37E2-9F04-A501-8A3AB2ABD853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!!Ovale 27">
            <a:extLst>
              <a:ext uri="{FF2B5EF4-FFF2-40B4-BE49-F238E27FC236}">
                <a16:creationId xmlns:a16="http://schemas.microsoft.com/office/drawing/2014/main" id="{B1A269F3-4907-62B3-0528-5014BFB941C5}"/>
              </a:ext>
            </a:extLst>
          </p:cNvPr>
          <p:cNvSpPr/>
          <p:nvPr/>
        </p:nvSpPr>
        <p:spPr>
          <a:xfrm>
            <a:off x="7187431" y="359879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A975F905-8F9A-CDF3-EAB4-518EDA919DE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8265AA5-0500-1754-5499-DCCC24EC53C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AB3A3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Data augmentation</a:t>
            </a:r>
          </a:p>
        </p:txBody>
      </p:sp>
      <p:sp>
        <p:nvSpPr>
          <p:cNvPr id="8" name="!!Ovale 21" descr="Lente di ingrandimento con riempimento a tinta unita">
            <a:extLst>
              <a:ext uri="{FF2B5EF4-FFF2-40B4-BE49-F238E27FC236}">
                <a16:creationId xmlns:a16="http://schemas.microsoft.com/office/drawing/2014/main" id="{03726288-CAEE-7EBC-68EC-4CFB9863285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9" name="Elemento grafico 8" descr="Forme base contorno">
            <a:extLst>
              <a:ext uri="{FF2B5EF4-FFF2-40B4-BE49-F238E27FC236}">
                <a16:creationId xmlns:a16="http://schemas.microsoft.com/office/drawing/2014/main" id="{89CB8812-9DA8-397F-D9A3-2F0A500AE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165" y="353989"/>
            <a:ext cx="432000" cy="432000"/>
          </a:xfrm>
          <a:prstGeom prst="rect">
            <a:avLst/>
          </a:prstGeom>
        </p:spPr>
      </p:pic>
      <p:sp>
        <p:nvSpPr>
          <p:cNvPr id="11" name="!!Ovale 25">
            <a:extLst>
              <a:ext uri="{FF2B5EF4-FFF2-40B4-BE49-F238E27FC236}">
                <a16:creationId xmlns:a16="http://schemas.microsoft.com/office/drawing/2014/main" id="{E4326F2E-F5CC-67F3-F9FE-65B5ADFB0748}"/>
              </a:ext>
            </a:extLst>
          </p:cNvPr>
          <p:cNvSpPr/>
          <p:nvPr/>
        </p:nvSpPr>
        <p:spPr>
          <a:xfrm>
            <a:off x="6087340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!!Ovale 23">
            <a:extLst>
              <a:ext uri="{FF2B5EF4-FFF2-40B4-BE49-F238E27FC236}">
                <a16:creationId xmlns:a16="http://schemas.microsoft.com/office/drawing/2014/main" id="{BC650B0E-C78A-6AA9-2895-0DF485DF2C57}"/>
              </a:ext>
            </a:extLst>
          </p:cNvPr>
          <p:cNvSpPr/>
          <p:nvPr/>
        </p:nvSpPr>
        <p:spPr>
          <a:xfrm>
            <a:off x="4996774" y="360551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9">
            <a:extLst>
              <a:ext uri="{FF2B5EF4-FFF2-40B4-BE49-F238E27FC236}">
                <a16:creationId xmlns:a16="http://schemas.microsoft.com/office/drawing/2014/main" id="{59BB6C98-E4DB-1027-DD2C-16A1D41A28DB}"/>
              </a:ext>
            </a:extLst>
          </p:cNvPr>
          <p:cNvSpPr/>
          <p:nvPr/>
        </p:nvSpPr>
        <p:spPr>
          <a:xfrm>
            <a:off x="8287522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0" name="Elemento grafico 19" descr="Irrigazione pianta contorno">
            <a:extLst>
              <a:ext uri="{FF2B5EF4-FFF2-40B4-BE49-F238E27FC236}">
                <a16:creationId xmlns:a16="http://schemas.microsoft.com/office/drawing/2014/main" id="{736EDCD9-C681-A36D-8C43-514AAD099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249" y="396925"/>
            <a:ext cx="360000" cy="360000"/>
          </a:xfrm>
          <a:prstGeom prst="rect">
            <a:avLst/>
          </a:prstGeom>
        </p:spPr>
      </p:pic>
      <p:pic>
        <p:nvPicPr>
          <p:cNvPr id="21" name="Elemento grafico 20" descr="Pianta contorno">
            <a:extLst>
              <a:ext uri="{FF2B5EF4-FFF2-40B4-BE49-F238E27FC236}">
                <a16:creationId xmlns:a16="http://schemas.microsoft.com/office/drawing/2014/main" id="{48581CE9-9F14-C714-B4B2-58D8CD804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3340" y="396924"/>
            <a:ext cx="360000" cy="360000"/>
          </a:xfrm>
          <a:prstGeom prst="rect">
            <a:avLst/>
          </a:prstGeom>
        </p:spPr>
      </p:pic>
      <p:pic>
        <p:nvPicPr>
          <p:cNvPr id="22" name="Elemento grafico 21" descr="Albero caducifoglio contorno">
            <a:extLst>
              <a:ext uri="{FF2B5EF4-FFF2-40B4-BE49-F238E27FC236}">
                <a16:creationId xmlns:a16="http://schemas.microsoft.com/office/drawing/2014/main" id="{46568794-B22F-458F-E570-FD1F2C8D65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2880" y="395649"/>
            <a:ext cx="360000" cy="360000"/>
          </a:xfrm>
          <a:prstGeom prst="rect">
            <a:avLst/>
          </a:prstGeom>
        </p:spPr>
      </p:pic>
      <p:pic>
        <p:nvPicPr>
          <p:cNvPr id="23" name="Elemento grafico 22" descr="Secchio e straccio contorno">
            <a:extLst>
              <a:ext uri="{FF2B5EF4-FFF2-40B4-BE49-F238E27FC236}">
                <a16:creationId xmlns:a16="http://schemas.microsoft.com/office/drawing/2014/main" id="{C6677960-F0C6-A187-73BF-D933C675C0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23522" y="409806"/>
            <a:ext cx="324000" cy="324000"/>
          </a:xfrm>
          <a:prstGeom prst="rect">
            <a:avLst/>
          </a:prstGeom>
        </p:spPr>
      </p:pic>
      <p:sp>
        <p:nvSpPr>
          <p:cNvPr id="2" name="Google Shape;73;p16">
            <a:extLst>
              <a:ext uri="{FF2B5EF4-FFF2-40B4-BE49-F238E27FC236}">
                <a16:creationId xmlns:a16="http://schemas.microsoft.com/office/drawing/2014/main" id="{9185499A-E384-AB1C-C11C-686E18E03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483510" cy="3900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00"/>
              </a:spcBef>
            </a:pPr>
            <a:r>
              <a:rPr lang="it-IT" b="1" dirty="0" smtClean="0">
                <a:latin typeface="Fira Sans Extra Condensed" panose="020B0503050000020004" pitchFamily="34" charset="0"/>
              </a:rPr>
              <a:t>Problemi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spcBef>
                <a:spcPts val="600"/>
              </a:spcBef>
            </a:pPr>
            <a:r>
              <a:rPr lang="it-IT" dirty="0">
                <a:latin typeface="Fira Sans Extra Condensed" panose="020B0503050000020004" pitchFamily="34" charset="0"/>
              </a:rPr>
              <a:t>Richieste del </a:t>
            </a:r>
            <a:r>
              <a:rPr lang="it-IT" dirty="0" smtClean="0">
                <a:latin typeface="Fira Sans Extra Condensed" panose="020B0503050000020004" pitchFamily="34" charset="0"/>
              </a:rPr>
              <a:t>progetto</a:t>
            </a:r>
          </a:p>
          <a:p>
            <a:pPr marL="1200150" lvl="2" indent="-285750">
              <a:spcBef>
                <a:spcPts val="600"/>
              </a:spcBef>
            </a:pPr>
            <a:r>
              <a:rPr lang="it-IT" sz="1100" i="1" dirty="0" smtClean="0">
                <a:latin typeface="Fira Sans Extra Condensed" panose="020B0503050000020004" pitchFamily="34" charset="0"/>
              </a:rPr>
              <a:t>Addestramento </a:t>
            </a:r>
            <a:r>
              <a:rPr lang="it-IT" sz="1100" i="1" dirty="0">
                <a:latin typeface="Fira Sans Extra Condensed" panose="020B0503050000020004" pitchFamily="34" charset="0"/>
              </a:rPr>
              <a:t>del classificatore per trattare tramite data augmentation anche le immagini a bassa qualità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spcBef>
                <a:spcPts val="600"/>
              </a:spcBef>
            </a:pPr>
            <a:r>
              <a:rPr lang="it-IT" dirty="0">
                <a:latin typeface="Fira Sans Extra Condensed" panose="020B0503050000020004" pitchFamily="34" charset="0"/>
              </a:rPr>
              <a:t>Ipotesi applicative nella realtà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</a:pPr>
            <a:r>
              <a:rPr lang="it-IT" b="1" dirty="0" smtClean="0">
                <a:latin typeface="Fira Sans Extra Condensed" panose="020B0503050000020004" pitchFamily="34" charset="0"/>
              </a:rPr>
              <a:t>Soluzioni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spcBef>
                <a:spcPts val="600"/>
              </a:spcBef>
            </a:pPr>
            <a:r>
              <a:rPr lang="it" dirty="0">
                <a:latin typeface="Fira Sans Extra Condensed" panose="020B0503050000020004" pitchFamily="34" charset="0"/>
              </a:rPr>
              <a:t>Online batch-training</a:t>
            </a:r>
          </a:p>
          <a:p>
            <a:pPr marL="742950" lvl="1" indent="-285750">
              <a:spcBef>
                <a:spcPts val="600"/>
              </a:spcBef>
            </a:pPr>
            <a:r>
              <a:rPr lang="it" dirty="0">
                <a:latin typeface="Fira Sans Extra Condensed" panose="020B0503050000020004" pitchFamily="34" charset="0"/>
              </a:rPr>
              <a:t>Analisi test set degradato</a:t>
            </a:r>
          </a:p>
          <a:p>
            <a:pPr marL="742950" lvl="1" indent="-285750">
              <a:spcBef>
                <a:spcPts val="600"/>
              </a:spcBef>
            </a:pPr>
            <a:r>
              <a:rPr lang="it" dirty="0">
                <a:latin typeface="Fira Sans Extra Condensed" panose="020B0503050000020004" pitchFamily="34" charset="0"/>
                <a:hlinkClick r:id="rId17"/>
              </a:rPr>
              <a:t>DALib</a:t>
            </a:r>
            <a:r>
              <a:rPr lang="it" dirty="0">
                <a:latin typeface="Fira Sans Extra Condensed" panose="020B0503050000020004" pitchFamily="34" charset="0"/>
              </a:rPr>
              <a:t> e </a:t>
            </a:r>
            <a:r>
              <a:rPr lang="it" dirty="0">
                <a:latin typeface="Fira Sans Extra Condensed" panose="020B0503050000020004" pitchFamily="34" charset="0"/>
                <a:hlinkClick r:id="rId18"/>
              </a:rPr>
              <a:t>Albumentations</a:t>
            </a:r>
            <a:endParaRPr dirty="0">
              <a:latin typeface="Fira Sans Extra Condensed" panose="020B05030500000200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55" y="2206659"/>
            <a:ext cx="3590717" cy="24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27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3ECD230A-37E2-9F04-A501-8A3AB2ABD853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!!Ovale 27">
            <a:extLst>
              <a:ext uri="{FF2B5EF4-FFF2-40B4-BE49-F238E27FC236}">
                <a16:creationId xmlns:a16="http://schemas.microsoft.com/office/drawing/2014/main" id="{B1A269F3-4907-62B3-0528-5014BFB941C5}"/>
              </a:ext>
            </a:extLst>
          </p:cNvPr>
          <p:cNvSpPr/>
          <p:nvPr/>
        </p:nvSpPr>
        <p:spPr>
          <a:xfrm>
            <a:off x="7187431" y="359879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A975F905-8F9A-CDF3-EAB4-518EDA919DE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8265AA5-0500-1754-5499-DCCC24EC53C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AB3A3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Data augmentation</a:t>
            </a:r>
          </a:p>
        </p:txBody>
      </p:sp>
      <p:sp>
        <p:nvSpPr>
          <p:cNvPr id="8" name="!!Ovale 21" descr="Lente di ingrandimento con riempimento a tinta unita">
            <a:extLst>
              <a:ext uri="{FF2B5EF4-FFF2-40B4-BE49-F238E27FC236}">
                <a16:creationId xmlns:a16="http://schemas.microsoft.com/office/drawing/2014/main" id="{03726288-CAEE-7EBC-68EC-4CFB9863285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9" name="Elemento grafico 8" descr="Forme base contorno">
            <a:extLst>
              <a:ext uri="{FF2B5EF4-FFF2-40B4-BE49-F238E27FC236}">
                <a16:creationId xmlns:a16="http://schemas.microsoft.com/office/drawing/2014/main" id="{89CB8812-9DA8-397F-D9A3-2F0A500AE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165" y="353989"/>
            <a:ext cx="432000" cy="432000"/>
          </a:xfrm>
          <a:prstGeom prst="rect">
            <a:avLst/>
          </a:prstGeom>
        </p:spPr>
      </p:pic>
      <p:sp>
        <p:nvSpPr>
          <p:cNvPr id="11" name="!!Ovale 25">
            <a:extLst>
              <a:ext uri="{FF2B5EF4-FFF2-40B4-BE49-F238E27FC236}">
                <a16:creationId xmlns:a16="http://schemas.microsoft.com/office/drawing/2014/main" id="{E4326F2E-F5CC-67F3-F9FE-65B5ADFB0748}"/>
              </a:ext>
            </a:extLst>
          </p:cNvPr>
          <p:cNvSpPr/>
          <p:nvPr/>
        </p:nvSpPr>
        <p:spPr>
          <a:xfrm>
            <a:off x="6087340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!!Ovale 23">
            <a:extLst>
              <a:ext uri="{FF2B5EF4-FFF2-40B4-BE49-F238E27FC236}">
                <a16:creationId xmlns:a16="http://schemas.microsoft.com/office/drawing/2014/main" id="{BC650B0E-C78A-6AA9-2895-0DF485DF2C57}"/>
              </a:ext>
            </a:extLst>
          </p:cNvPr>
          <p:cNvSpPr/>
          <p:nvPr/>
        </p:nvSpPr>
        <p:spPr>
          <a:xfrm>
            <a:off x="4996774" y="360551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9">
            <a:extLst>
              <a:ext uri="{FF2B5EF4-FFF2-40B4-BE49-F238E27FC236}">
                <a16:creationId xmlns:a16="http://schemas.microsoft.com/office/drawing/2014/main" id="{59BB6C98-E4DB-1027-DD2C-16A1D41A28DB}"/>
              </a:ext>
            </a:extLst>
          </p:cNvPr>
          <p:cNvSpPr/>
          <p:nvPr/>
        </p:nvSpPr>
        <p:spPr>
          <a:xfrm>
            <a:off x="8287522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0" name="Elemento grafico 19" descr="Irrigazione pianta contorno">
            <a:extLst>
              <a:ext uri="{FF2B5EF4-FFF2-40B4-BE49-F238E27FC236}">
                <a16:creationId xmlns:a16="http://schemas.microsoft.com/office/drawing/2014/main" id="{736EDCD9-C681-A36D-8C43-514AAD099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249" y="396925"/>
            <a:ext cx="360000" cy="360000"/>
          </a:xfrm>
          <a:prstGeom prst="rect">
            <a:avLst/>
          </a:prstGeom>
        </p:spPr>
      </p:pic>
      <p:pic>
        <p:nvPicPr>
          <p:cNvPr id="21" name="Elemento grafico 20" descr="Pianta contorno">
            <a:extLst>
              <a:ext uri="{FF2B5EF4-FFF2-40B4-BE49-F238E27FC236}">
                <a16:creationId xmlns:a16="http://schemas.microsoft.com/office/drawing/2014/main" id="{48581CE9-9F14-C714-B4B2-58D8CD804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3340" y="396924"/>
            <a:ext cx="360000" cy="360000"/>
          </a:xfrm>
          <a:prstGeom prst="rect">
            <a:avLst/>
          </a:prstGeom>
        </p:spPr>
      </p:pic>
      <p:pic>
        <p:nvPicPr>
          <p:cNvPr id="22" name="Elemento grafico 21" descr="Albero caducifoglio contorno">
            <a:extLst>
              <a:ext uri="{FF2B5EF4-FFF2-40B4-BE49-F238E27FC236}">
                <a16:creationId xmlns:a16="http://schemas.microsoft.com/office/drawing/2014/main" id="{46568794-B22F-458F-E570-FD1F2C8D65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2880" y="395649"/>
            <a:ext cx="360000" cy="360000"/>
          </a:xfrm>
          <a:prstGeom prst="rect">
            <a:avLst/>
          </a:prstGeom>
        </p:spPr>
      </p:pic>
      <p:pic>
        <p:nvPicPr>
          <p:cNvPr id="23" name="Elemento grafico 22" descr="Secchio e straccio contorno">
            <a:extLst>
              <a:ext uri="{FF2B5EF4-FFF2-40B4-BE49-F238E27FC236}">
                <a16:creationId xmlns:a16="http://schemas.microsoft.com/office/drawing/2014/main" id="{C6677960-F0C6-A187-73BF-D933C675C0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23522" y="409806"/>
            <a:ext cx="324000" cy="324000"/>
          </a:xfrm>
          <a:prstGeom prst="rect">
            <a:avLst/>
          </a:prstGeom>
        </p:spPr>
      </p:pic>
      <p:pic>
        <p:nvPicPr>
          <p:cNvPr id="16" name="Immagine 15" descr="Immagine che contiene dessert, Dolcezza, frutto, prodotti da forno&#10;&#10;Descrizione generata automaticamente">
            <a:extLst>
              <a:ext uri="{FF2B5EF4-FFF2-40B4-BE49-F238E27FC236}">
                <a16:creationId xmlns:a16="http://schemas.microsoft.com/office/drawing/2014/main" id="{62C5D4FF-5257-352B-2E3E-7547C4EB6A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800" y="1959995"/>
            <a:ext cx="2000251" cy="2000251"/>
          </a:xfrm>
          <a:prstGeom prst="rect">
            <a:avLst/>
          </a:prstGeom>
        </p:spPr>
      </p:pic>
      <p:pic>
        <p:nvPicPr>
          <p:cNvPr id="18" name="Immagine 17" descr="Immagine che contiene dessert, prodotti da forno, Fast food, cottura al forno&#10;&#10;Descrizione generata automaticamente">
            <a:extLst>
              <a:ext uri="{FF2B5EF4-FFF2-40B4-BE49-F238E27FC236}">
                <a16:creationId xmlns:a16="http://schemas.microsoft.com/office/drawing/2014/main" id="{C0F828E3-21C6-971A-D2CD-8AF6ACC38B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75842" y="3540835"/>
            <a:ext cx="1332000" cy="1332000"/>
          </a:xfrm>
          <a:prstGeom prst="rect">
            <a:avLst/>
          </a:prstGeom>
        </p:spPr>
      </p:pic>
      <p:pic>
        <p:nvPicPr>
          <p:cNvPr id="24" name="Immagine 23" descr="Immagine che contiene dessert, Dolcezza, frutto, prodotti da forno&#10;&#10;Descrizione generata automaticamente">
            <a:extLst>
              <a:ext uri="{FF2B5EF4-FFF2-40B4-BE49-F238E27FC236}">
                <a16:creationId xmlns:a16="http://schemas.microsoft.com/office/drawing/2014/main" id="{CFD0B57B-742F-EAC2-5D18-25E05DF1B5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52340">
            <a:off x="3133400" y="1509217"/>
            <a:ext cx="1116000" cy="1116000"/>
          </a:xfrm>
          <a:prstGeom prst="rect">
            <a:avLst/>
          </a:prstGeom>
        </p:spPr>
      </p:pic>
      <p:pic>
        <p:nvPicPr>
          <p:cNvPr id="25" name="Immagine 24" descr="Immagine che contiene dessert, Dolcezza, frutto, prodotti da forno&#10;&#10;Descrizione generata automaticamente">
            <a:extLst>
              <a:ext uri="{FF2B5EF4-FFF2-40B4-BE49-F238E27FC236}">
                <a16:creationId xmlns:a16="http://schemas.microsoft.com/office/drawing/2014/main" id="{C75F0E00-F17F-2BF6-F041-01FD3E86AB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616" y="3540835"/>
            <a:ext cx="1332000" cy="1332000"/>
          </a:xfrm>
          <a:prstGeom prst="rect">
            <a:avLst/>
          </a:prstGeom>
        </p:spPr>
      </p:pic>
      <p:pic>
        <p:nvPicPr>
          <p:cNvPr id="26" name="Immagine 25" descr="Immagine che contiene dessert, Dolcezza, frutto, prodotti da forno&#10;&#10;Descrizione generata automaticamente">
            <a:extLst>
              <a:ext uri="{FF2B5EF4-FFF2-40B4-BE49-F238E27FC236}">
                <a16:creationId xmlns:a16="http://schemas.microsoft.com/office/drawing/2014/main" id="{654E6B58-3637-48B4-B601-2936633E7B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5175842" y="1435433"/>
            <a:ext cx="1332000" cy="1332000"/>
          </a:xfrm>
          <a:prstGeom prst="rect">
            <a:avLst/>
          </a:prstGeom>
        </p:spPr>
      </p:pic>
      <p:pic>
        <p:nvPicPr>
          <p:cNvPr id="28" name="Immagine 27" descr="Immagine che contiene torta di compleanno, dessert, torta, cibo&#10;&#10;Descrizione generata automaticamente">
            <a:extLst>
              <a:ext uri="{FF2B5EF4-FFF2-40B4-BE49-F238E27FC236}">
                <a16:creationId xmlns:a16="http://schemas.microsoft.com/office/drawing/2014/main" id="{4D1FCCA7-EF08-89E2-F73E-149BA6B66E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83825" y="3540835"/>
            <a:ext cx="1332000" cy="1332000"/>
          </a:xfrm>
          <a:prstGeom prst="rect">
            <a:avLst/>
          </a:prstGeom>
        </p:spPr>
      </p:pic>
      <p:pic>
        <p:nvPicPr>
          <p:cNvPr id="31" name="Immagine 30" descr="Immagine che contiene dessert, prodotti da forno, Dolcezza, cottura al forno&#10;&#10;Descrizione generata automaticamente">
            <a:extLst>
              <a:ext uri="{FF2B5EF4-FFF2-40B4-BE49-F238E27FC236}">
                <a16:creationId xmlns:a16="http://schemas.microsoft.com/office/drawing/2014/main" id="{C6EFB421-158F-2D04-FD8F-0466275CD8B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83825" y="1435433"/>
            <a:ext cx="1332000" cy="1332000"/>
          </a:xfrm>
          <a:prstGeom prst="rect">
            <a:avLst/>
          </a:prstGeom>
        </p:spPr>
      </p:pic>
      <p:sp>
        <p:nvSpPr>
          <p:cNvPr id="32" name="Google Shape;109;p20">
            <a:extLst>
              <a:ext uri="{FF2B5EF4-FFF2-40B4-BE49-F238E27FC236}">
                <a16:creationId xmlns:a16="http://schemas.microsoft.com/office/drawing/2014/main" id="{D435E39E-FC15-FF05-4A27-A74D9EBACB4B}"/>
              </a:ext>
            </a:extLst>
          </p:cNvPr>
          <p:cNvSpPr txBox="1">
            <a:spLocks/>
          </p:cNvSpPr>
          <p:nvPr/>
        </p:nvSpPr>
        <p:spPr>
          <a:xfrm>
            <a:off x="5167599" y="978172"/>
            <a:ext cx="1347075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Flip orizzontale</a:t>
            </a:r>
          </a:p>
        </p:txBody>
      </p:sp>
      <p:sp>
        <p:nvSpPr>
          <p:cNvPr id="33" name="Google Shape;109;p20">
            <a:extLst>
              <a:ext uri="{FF2B5EF4-FFF2-40B4-BE49-F238E27FC236}">
                <a16:creationId xmlns:a16="http://schemas.microsoft.com/office/drawing/2014/main" id="{AF7CAEE1-654C-ED3C-161C-E08009A4A007}"/>
              </a:ext>
            </a:extLst>
          </p:cNvPr>
          <p:cNvSpPr txBox="1">
            <a:spLocks/>
          </p:cNvSpPr>
          <p:nvPr/>
        </p:nvSpPr>
        <p:spPr>
          <a:xfrm>
            <a:off x="3050800" y="3082627"/>
            <a:ext cx="1332000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Blur</a:t>
            </a:r>
          </a:p>
        </p:txBody>
      </p:sp>
      <p:sp>
        <p:nvSpPr>
          <p:cNvPr id="34" name="Google Shape;109;p20">
            <a:extLst>
              <a:ext uri="{FF2B5EF4-FFF2-40B4-BE49-F238E27FC236}">
                <a16:creationId xmlns:a16="http://schemas.microsoft.com/office/drawing/2014/main" id="{F4566C33-838F-BFEC-7594-7234BBE018E5}"/>
              </a:ext>
            </a:extLst>
          </p:cNvPr>
          <p:cNvSpPr txBox="1">
            <a:spLocks/>
          </p:cNvSpPr>
          <p:nvPr/>
        </p:nvSpPr>
        <p:spPr>
          <a:xfrm>
            <a:off x="5167599" y="3082627"/>
            <a:ext cx="1347075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Noise gaussiano</a:t>
            </a:r>
          </a:p>
        </p:txBody>
      </p:sp>
      <p:sp>
        <p:nvSpPr>
          <p:cNvPr id="35" name="Google Shape;109;p20">
            <a:extLst>
              <a:ext uri="{FF2B5EF4-FFF2-40B4-BE49-F238E27FC236}">
                <a16:creationId xmlns:a16="http://schemas.microsoft.com/office/drawing/2014/main" id="{A3D5409A-3B11-C470-67B2-6B6433235D10}"/>
              </a:ext>
            </a:extLst>
          </p:cNvPr>
          <p:cNvSpPr txBox="1">
            <a:spLocks/>
          </p:cNvSpPr>
          <p:nvPr/>
        </p:nvSpPr>
        <p:spPr>
          <a:xfrm>
            <a:off x="6505858" y="3082627"/>
            <a:ext cx="2900617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Compressione</a:t>
            </a:r>
          </a:p>
        </p:txBody>
      </p:sp>
      <p:sp>
        <p:nvSpPr>
          <p:cNvPr id="36" name="Google Shape;109;p20">
            <a:extLst>
              <a:ext uri="{FF2B5EF4-FFF2-40B4-BE49-F238E27FC236}">
                <a16:creationId xmlns:a16="http://schemas.microsoft.com/office/drawing/2014/main" id="{FAEAF040-8EB5-27FD-C955-56C4BF48A196}"/>
              </a:ext>
            </a:extLst>
          </p:cNvPr>
          <p:cNvSpPr txBox="1">
            <a:spLocks/>
          </p:cNvSpPr>
          <p:nvPr/>
        </p:nvSpPr>
        <p:spPr>
          <a:xfrm>
            <a:off x="500019" y="1517266"/>
            <a:ext cx="1992032" cy="62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900" dirty="0">
                <a:latin typeface="Fira Sans Extra Condensed" panose="020B0503050000020004" pitchFamily="34" charset="0"/>
              </a:rPr>
              <a:t>Originale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37" name="Google Shape;109;p20">
            <a:extLst>
              <a:ext uri="{FF2B5EF4-FFF2-40B4-BE49-F238E27FC236}">
                <a16:creationId xmlns:a16="http://schemas.microsoft.com/office/drawing/2014/main" id="{912081A1-DD98-9716-13B3-9612AD1C9A34}"/>
              </a:ext>
            </a:extLst>
          </p:cNvPr>
          <p:cNvSpPr txBox="1">
            <a:spLocks/>
          </p:cNvSpPr>
          <p:nvPr/>
        </p:nvSpPr>
        <p:spPr>
          <a:xfrm>
            <a:off x="3302159" y="978172"/>
            <a:ext cx="1332000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Rotazione</a:t>
            </a:r>
          </a:p>
        </p:txBody>
      </p:sp>
      <p:sp>
        <p:nvSpPr>
          <p:cNvPr id="38" name="Google Shape;109;p20">
            <a:extLst>
              <a:ext uri="{FF2B5EF4-FFF2-40B4-BE49-F238E27FC236}">
                <a16:creationId xmlns:a16="http://schemas.microsoft.com/office/drawing/2014/main" id="{D435E39E-FC15-FF05-4A27-A74D9EBACB4B}"/>
              </a:ext>
            </a:extLst>
          </p:cNvPr>
          <p:cNvSpPr txBox="1">
            <a:spLocks/>
          </p:cNvSpPr>
          <p:nvPr/>
        </p:nvSpPr>
        <p:spPr>
          <a:xfrm>
            <a:off x="7283825" y="978172"/>
            <a:ext cx="1332000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Prospettiva</a:t>
            </a:r>
          </a:p>
        </p:txBody>
      </p:sp>
    </p:spTree>
    <p:extLst>
      <p:ext uri="{BB962C8B-B14F-4D97-AF65-F5344CB8AC3E}">
        <p14:creationId xmlns:p14="http://schemas.microsoft.com/office/powerpoint/2010/main" val="8606475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3ECD230A-37E2-9F04-A501-8A3AB2ABD853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!!Ovale 27">
            <a:extLst>
              <a:ext uri="{FF2B5EF4-FFF2-40B4-BE49-F238E27FC236}">
                <a16:creationId xmlns:a16="http://schemas.microsoft.com/office/drawing/2014/main" id="{B1A269F3-4907-62B3-0528-5014BFB941C5}"/>
              </a:ext>
            </a:extLst>
          </p:cNvPr>
          <p:cNvSpPr/>
          <p:nvPr/>
        </p:nvSpPr>
        <p:spPr>
          <a:xfrm>
            <a:off x="7187431" y="359879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A975F905-8F9A-CDF3-EAB4-518EDA919DE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8265AA5-0500-1754-5499-DCCC24EC53C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AB3A3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Data augmentation</a:t>
            </a:r>
          </a:p>
        </p:txBody>
      </p:sp>
      <p:sp>
        <p:nvSpPr>
          <p:cNvPr id="8" name="!!Ovale 21" descr="Lente di ingrandimento con riempimento a tinta unita">
            <a:extLst>
              <a:ext uri="{FF2B5EF4-FFF2-40B4-BE49-F238E27FC236}">
                <a16:creationId xmlns:a16="http://schemas.microsoft.com/office/drawing/2014/main" id="{03726288-CAEE-7EBC-68EC-4CFB9863285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9" name="Elemento grafico 8" descr="Forme base contorno">
            <a:extLst>
              <a:ext uri="{FF2B5EF4-FFF2-40B4-BE49-F238E27FC236}">
                <a16:creationId xmlns:a16="http://schemas.microsoft.com/office/drawing/2014/main" id="{89CB8812-9DA8-397F-D9A3-2F0A500AE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165" y="353989"/>
            <a:ext cx="432000" cy="432000"/>
          </a:xfrm>
          <a:prstGeom prst="rect">
            <a:avLst/>
          </a:prstGeom>
        </p:spPr>
      </p:pic>
      <p:sp>
        <p:nvSpPr>
          <p:cNvPr id="11" name="!!Ovale 25">
            <a:extLst>
              <a:ext uri="{FF2B5EF4-FFF2-40B4-BE49-F238E27FC236}">
                <a16:creationId xmlns:a16="http://schemas.microsoft.com/office/drawing/2014/main" id="{E4326F2E-F5CC-67F3-F9FE-65B5ADFB0748}"/>
              </a:ext>
            </a:extLst>
          </p:cNvPr>
          <p:cNvSpPr/>
          <p:nvPr/>
        </p:nvSpPr>
        <p:spPr>
          <a:xfrm>
            <a:off x="6087340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!!Ovale 23">
            <a:extLst>
              <a:ext uri="{FF2B5EF4-FFF2-40B4-BE49-F238E27FC236}">
                <a16:creationId xmlns:a16="http://schemas.microsoft.com/office/drawing/2014/main" id="{BC650B0E-C78A-6AA9-2895-0DF485DF2C57}"/>
              </a:ext>
            </a:extLst>
          </p:cNvPr>
          <p:cNvSpPr/>
          <p:nvPr/>
        </p:nvSpPr>
        <p:spPr>
          <a:xfrm>
            <a:off x="4996774" y="360551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9">
            <a:extLst>
              <a:ext uri="{FF2B5EF4-FFF2-40B4-BE49-F238E27FC236}">
                <a16:creationId xmlns:a16="http://schemas.microsoft.com/office/drawing/2014/main" id="{59BB6C98-E4DB-1027-DD2C-16A1D41A28DB}"/>
              </a:ext>
            </a:extLst>
          </p:cNvPr>
          <p:cNvSpPr/>
          <p:nvPr/>
        </p:nvSpPr>
        <p:spPr>
          <a:xfrm>
            <a:off x="8287522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0" name="Elemento grafico 19" descr="Irrigazione pianta contorno">
            <a:extLst>
              <a:ext uri="{FF2B5EF4-FFF2-40B4-BE49-F238E27FC236}">
                <a16:creationId xmlns:a16="http://schemas.microsoft.com/office/drawing/2014/main" id="{736EDCD9-C681-A36D-8C43-514AAD099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249" y="396925"/>
            <a:ext cx="360000" cy="360000"/>
          </a:xfrm>
          <a:prstGeom prst="rect">
            <a:avLst/>
          </a:prstGeom>
        </p:spPr>
      </p:pic>
      <p:pic>
        <p:nvPicPr>
          <p:cNvPr id="21" name="Elemento grafico 20" descr="Pianta contorno">
            <a:extLst>
              <a:ext uri="{FF2B5EF4-FFF2-40B4-BE49-F238E27FC236}">
                <a16:creationId xmlns:a16="http://schemas.microsoft.com/office/drawing/2014/main" id="{48581CE9-9F14-C714-B4B2-58D8CD804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3340" y="396924"/>
            <a:ext cx="360000" cy="360000"/>
          </a:xfrm>
          <a:prstGeom prst="rect">
            <a:avLst/>
          </a:prstGeom>
        </p:spPr>
      </p:pic>
      <p:pic>
        <p:nvPicPr>
          <p:cNvPr id="22" name="Elemento grafico 21" descr="Albero caducifoglio contorno">
            <a:extLst>
              <a:ext uri="{FF2B5EF4-FFF2-40B4-BE49-F238E27FC236}">
                <a16:creationId xmlns:a16="http://schemas.microsoft.com/office/drawing/2014/main" id="{46568794-B22F-458F-E570-FD1F2C8D65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2880" y="395649"/>
            <a:ext cx="360000" cy="360000"/>
          </a:xfrm>
          <a:prstGeom prst="rect">
            <a:avLst/>
          </a:prstGeom>
        </p:spPr>
      </p:pic>
      <p:pic>
        <p:nvPicPr>
          <p:cNvPr id="23" name="Elemento grafico 22" descr="Secchio e straccio contorno">
            <a:extLst>
              <a:ext uri="{FF2B5EF4-FFF2-40B4-BE49-F238E27FC236}">
                <a16:creationId xmlns:a16="http://schemas.microsoft.com/office/drawing/2014/main" id="{C6677960-F0C6-A187-73BF-D933C675C0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23522" y="409806"/>
            <a:ext cx="324000" cy="324000"/>
          </a:xfrm>
          <a:prstGeom prst="rect">
            <a:avLst/>
          </a:prstGeom>
        </p:spPr>
      </p:pic>
      <p:sp>
        <p:nvSpPr>
          <p:cNvPr id="35" name="Google Shape;109;p20">
            <a:extLst>
              <a:ext uri="{FF2B5EF4-FFF2-40B4-BE49-F238E27FC236}">
                <a16:creationId xmlns:a16="http://schemas.microsoft.com/office/drawing/2014/main" id="{A3D5409A-3B11-C470-67B2-6B6433235D10}"/>
              </a:ext>
            </a:extLst>
          </p:cNvPr>
          <p:cNvSpPr txBox="1">
            <a:spLocks/>
          </p:cNvSpPr>
          <p:nvPr/>
        </p:nvSpPr>
        <p:spPr>
          <a:xfrm>
            <a:off x="416423" y="1423446"/>
            <a:ext cx="373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 Mediu" panose="020B0603050000020004" pitchFamily="34" charset="0"/>
              </a:rPr>
              <a:t>Train senza data augmentation</a:t>
            </a:r>
          </a:p>
        </p:txBody>
      </p:sp>
      <p:sp>
        <p:nvSpPr>
          <p:cNvPr id="3" name="Google Shape;109;p20">
            <a:extLst>
              <a:ext uri="{FF2B5EF4-FFF2-40B4-BE49-F238E27FC236}">
                <a16:creationId xmlns:a16="http://schemas.microsoft.com/office/drawing/2014/main" id="{1313A83A-0B4D-2A2C-512F-3C4E4B90ADF8}"/>
              </a:ext>
            </a:extLst>
          </p:cNvPr>
          <p:cNvSpPr txBox="1">
            <a:spLocks/>
          </p:cNvSpPr>
          <p:nvPr/>
        </p:nvSpPr>
        <p:spPr>
          <a:xfrm>
            <a:off x="4987771" y="1423446"/>
            <a:ext cx="373175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 Mediu" panose="020B0603050000020004" pitchFamily="34" charset="0"/>
              </a:rPr>
              <a:t>Train con data augmentation</a:t>
            </a:r>
          </a:p>
        </p:txBody>
      </p:sp>
      <p:pic>
        <p:nvPicPr>
          <p:cNvPr id="4" name="Immagine 3"/>
          <p:cNvPicPr>
            <a:picLocks/>
          </p:cNvPicPr>
          <p:nvPr/>
        </p:nvPicPr>
        <p:blipFill rotWithShape="1">
          <a:blip r:embed="rId17"/>
          <a:srcRect l="2808" t="2430" r="4845"/>
          <a:stretch/>
        </p:blipFill>
        <p:spPr>
          <a:xfrm>
            <a:off x="4987771" y="1976961"/>
            <a:ext cx="3736800" cy="2952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18"/>
          <a:srcRect t="3891" r="4982"/>
          <a:stretch/>
        </p:blipFill>
        <p:spPr>
          <a:xfrm>
            <a:off x="416543" y="1976961"/>
            <a:ext cx="3736561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203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5C18CB1-A5E2-2F50-FA0E-AC85050F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940850"/>
            <a:ext cx="849600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9;p20">
            <a:extLst>
              <a:ext uri="{FF2B5EF4-FFF2-40B4-BE49-F238E27FC236}">
                <a16:creationId xmlns:a16="http://schemas.microsoft.com/office/drawing/2014/main" id="{71BCA04A-0F00-54EA-ECF4-361414E435C6}"/>
              </a:ext>
            </a:extLst>
          </p:cNvPr>
          <p:cNvSpPr txBox="1">
            <a:spLocks/>
          </p:cNvSpPr>
          <p:nvPr/>
        </p:nvSpPr>
        <p:spPr>
          <a:xfrm>
            <a:off x="311700" y="1152476"/>
            <a:ext cx="8520600" cy="184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Scelta</a:t>
            </a:r>
          </a:p>
          <a:p>
            <a:pPr marL="742950" lvl="1" indent="-285750"/>
            <a:r>
              <a:rPr lang="it" sz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fase </a:t>
            </a:r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di </a:t>
            </a:r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  <a:hlinkClick r:id="rId4"/>
              </a:rPr>
              <a:t>exploration</a:t>
            </a:r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 dei modelli</a:t>
            </a:r>
          </a:p>
          <a:p>
            <a:pPr marL="742950" lvl="1" indent="-285750"/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Risultati iniziali premettenti</a:t>
            </a:r>
          </a:p>
          <a:p>
            <a:pPr marL="285750" indent="-285750"/>
            <a:r>
              <a:rPr lang="i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Modello leggermente pesante</a:t>
            </a:r>
          </a:p>
          <a:p>
            <a:pPr marL="742950" lvl="1" indent="-285750"/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vRAM GPU limitata</a:t>
            </a:r>
          </a:p>
          <a:p>
            <a:pPr marL="742950" lvl="1" indent="-285750"/>
            <a:r>
              <a:rPr lang="i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Crash runtime con train prolungati</a:t>
            </a:r>
          </a:p>
        </p:txBody>
      </p:sp>
      <p:graphicFrame>
        <p:nvGraphicFramePr>
          <p:cNvPr id="30" name="Diagramma 29">
            <a:extLst>
              <a:ext uri="{FF2B5EF4-FFF2-40B4-BE49-F238E27FC236}">
                <a16:creationId xmlns:a16="http://schemas.microsoft.com/office/drawing/2014/main" id="{E7A0FE37-BAAA-6F50-35C3-BFFB7713C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651385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!!Ovale 25">
            <a:extLst>
              <a:ext uri="{FF2B5EF4-FFF2-40B4-BE49-F238E27FC236}">
                <a16:creationId xmlns:a16="http://schemas.microsoft.com/office/drawing/2014/main" id="{F8377F80-74BB-3531-FF57-5B3E802BF18B}"/>
              </a:ext>
            </a:extLst>
          </p:cNvPr>
          <p:cNvSpPr/>
          <p:nvPr/>
        </p:nvSpPr>
        <p:spPr>
          <a:xfrm>
            <a:off x="5553940" y="364162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1" name="Arco a tutto sesto 20">
            <a:extLst>
              <a:ext uri="{FF2B5EF4-FFF2-40B4-BE49-F238E27FC236}">
                <a16:creationId xmlns:a16="http://schemas.microsoft.com/office/drawing/2014/main" id="{34A7D49D-2D80-5A19-034D-F905134BB491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BB09D2BD-1F46-912B-FB78-AE04ADEBD772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5DC875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EfficientNetB1</a:t>
            </a:r>
          </a:p>
        </p:txBody>
      </p:sp>
      <p:sp>
        <p:nvSpPr>
          <p:cNvPr id="9" name="!!Ovale 23" descr="Lente di ingrandimento con riempimento a tinta unita">
            <a:extLst>
              <a:ext uri="{FF2B5EF4-FFF2-40B4-BE49-F238E27FC236}">
                <a16:creationId xmlns:a16="http://schemas.microsoft.com/office/drawing/2014/main" id="{2A30E284-C649-229C-6B3E-030B3B462E80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7" name="Elemento grafico 16" descr="Irrigazione pianta contorno">
            <a:extLst>
              <a:ext uri="{FF2B5EF4-FFF2-40B4-BE49-F238E27FC236}">
                <a16:creationId xmlns:a16="http://schemas.microsoft.com/office/drawing/2014/main" id="{F9AE810F-4410-470A-7952-BE98BD8FE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462" y="350152"/>
            <a:ext cx="432000" cy="432000"/>
          </a:xfrm>
          <a:prstGeom prst="rect">
            <a:avLst/>
          </a:prstGeom>
        </p:spPr>
      </p:pic>
      <p:pic>
        <p:nvPicPr>
          <p:cNvPr id="18" name="Elemento grafico 17" descr="Pianta contorno">
            <a:extLst>
              <a:ext uri="{FF2B5EF4-FFF2-40B4-BE49-F238E27FC236}">
                <a16:creationId xmlns:a16="http://schemas.microsoft.com/office/drawing/2014/main" id="{7E840F1A-7D67-A198-7148-E7635FC000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76202" y="394625"/>
            <a:ext cx="360000" cy="360000"/>
          </a:xfrm>
          <a:prstGeom prst="rect">
            <a:avLst/>
          </a:prstGeom>
        </p:spPr>
      </p:pic>
      <p:sp>
        <p:nvSpPr>
          <p:cNvPr id="25" name="!!Ovale 27">
            <a:extLst>
              <a:ext uri="{FF2B5EF4-FFF2-40B4-BE49-F238E27FC236}">
                <a16:creationId xmlns:a16="http://schemas.microsoft.com/office/drawing/2014/main" id="{3707F937-54D4-F13B-956D-74689B9E704B}"/>
              </a:ext>
            </a:extLst>
          </p:cNvPr>
          <p:cNvSpPr/>
          <p:nvPr/>
        </p:nvSpPr>
        <p:spPr>
          <a:xfrm>
            <a:off x="6657582" y="358625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6" name="!!Ovale 29">
            <a:extLst>
              <a:ext uri="{FF2B5EF4-FFF2-40B4-BE49-F238E27FC236}">
                <a16:creationId xmlns:a16="http://schemas.microsoft.com/office/drawing/2014/main" id="{21892EE2-6C3D-704C-A25C-ACC4CCA43FF9}"/>
              </a:ext>
            </a:extLst>
          </p:cNvPr>
          <p:cNvSpPr/>
          <p:nvPr/>
        </p:nvSpPr>
        <p:spPr>
          <a:xfrm>
            <a:off x="7785693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0" name="Elemento grafico 19" descr="Secchio e straccio contorno">
            <a:extLst>
              <a:ext uri="{FF2B5EF4-FFF2-40B4-BE49-F238E27FC236}">
                <a16:creationId xmlns:a16="http://schemas.microsoft.com/office/drawing/2014/main" id="{906AF58E-16F5-5135-FCF7-39B37E7FA2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5031" y="409408"/>
            <a:ext cx="324000" cy="324000"/>
          </a:xfrm>
          <a:prstGeom prst="rect">
            <a:avLst/>
          </a:prstGeom>
        </p:spPr>
      </p:pic>
      <p:pic>
        <p:nvPicPr>
          <p:cNvPr id="19" name="Elemento grafico 18" descr="Albero caducifoglio contorno">
            <a:extLst>
              <a:ext uri="{FF2B5EF4-FFF2-40B4-BE49-F238E27FC236}">
                <a16:creationId xmlns:a16="http://schemas.microsoft.com/office/drawing/2014/main" id="{DCF51EEE-7BCB-E64A-F04E-C8D1CC9A63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03348" y="403298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co a tutto sesto 24">
            <a:extLst>
              <a:ext uri="{FF2B5EF4-FFF2-40B4-BE49-F238E27FC236}">
                <a16:creationId xmlns:a16="http://schemas.microsoft.com/office/drawing/2014/main" id="{137B26DE-5636-CEAB-0D4F-D4DCE9F325F6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518DAB5C-04DA-17F1-1B54-0613F9FBF6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34813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B9EC857C-3407-E579-0299-A7827182A54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80DC52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MobileNetV2</a:t>
            </a:r>
          </a:p>
        </p:txBody>
      </p:sp>
      <p:sp>
        <p:nvSpPr>
          <p:cNvPr id="9" name="!!Ovale 25" descr="Lente di ingrandimento con riempimento a tinta unita">
            <a:extLst>
              <a:ext uri="{FF2B5EF4-FFF2-40B4-BE49-F238E27FC236}">
                <a16:creationId xmlns:a16="http://schemas.microsoft.com/office/drawing/2014/main" id="{9984DC5A-3C8F-CB5B-E1BA-058F7A5AA95A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2" name="Elemento grafico 11" descr="Pianta contorno">
            <a:extLst>
              <a:ext uri="{FF2B5EF4-FFF2-40B4-BE49-F238E27FC236}">
                <a16:creationId xmlns:a16="http://schemas.microsoft.com/office/drawing/2014/main" id="{145A5E07-3A75-D2CB-52E1-6AAE873B5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462" y="362792"/>
            <a:ext cx="432000" cy="432000"/>
          </a:xfrm>
          <a:prstGeom prst="rect">
            <a:avLst/>
          </a:prstGeom>
        </p:spPr>
      </p:pic>
      <p:sp>
        <p:nvSpPr>
          <p:cNvPr id="14" name="!!Ovale 27">
            <a:extLst>
              <a:ext uri="{FF2B5EF4-FFF2-40B4-BE49-F238E27FC236}">
                <a16:creationId xmlns:a16="http://schemas.microsoft.com/office/drawing/2014/main" id="{7959AAC1-E574-B8DA-B721-67DD6559121D}"/>
              </a:ext>
            </a:extLst>
          </p:cNvPr>
          <p:cNvSpPr/>
          <p:nvPr/>
        </p:nvSpPr>
        <p:spPr>
          <a:xfrm>
            <a:off x="6086082" y="358625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5" name="!!Ovale 29">
            <a:extLst>
              <a:ext uri="{FF2B5EF4-FFF2-40B4-BE49-F238E27FC236}">
                <a16:creationId xmlns:a16="http://schemas.microsoft.com/office/drawing/2014/main" id="{3D75CA85-6B5A-8456-6C2F-F13B0554B607}"/>
              </a:ext>
            </a:extLst>
          </p:cNvPr>
          <p:cNvSpPr/>
          <p:nvPr/>
        </p:nvSpPr>
        <p:spPr>
          <a:xfrm>
            <a:off x="73570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Elemento grafico 15" descr="Secchio e straccio contorno">
            <a:extLst>
              <a:ext uri="{FF2B5EF4-FFF2-40B4-BE49-F238E27FC236}">
                <a16:creationId xmlns:a16="http://schemas.microsoft.com/office/drawing/2014/main" id="{A75376D2-D685-8BE5-F3C2-E97E9180B3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96406" y="409408"/>
            <a:ext cx="324000" cy="324000"/>
          </a:xfrm>
          <a:prstGeom prst="rect">
            <a:avLst/>
          </a:prstGeom>
        </p:spPr>
      </p:pic>
      <p:pic>
        <p:nvPicPr>
          <p:cNvPr id="17" name="Elemento grafico 16" descr="Albero caducifoglio contorno">
            <a:extLst>
              <a:ext uri="{FF2B5EF4-FFF2-40B4-BE49-F238E27FC236}">
                <a16:creationId xmlns:a16="http://schemas.microsoft.com/office/drawing/2014/main" id="{9A898657-4A49-7DF8-B98C-F0267125F7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31848" y="403298"/>
            <a:ext cx="360000" cy="360000"/>
          </a:xfrm>
          <a:prstGeom prst="rect">
            <a:avLst/>
          </a:prstGeom>
        </p:spPr>
      </p:pic>
      <p:sp>
        <p:nvSpPr>
          <p:cNvPr id="5" name="Google Shape;109;p20">
            <a:extLst>
              <a:ext uri="{FF2B5EF4-FFF2-40B4-BE49-F238E27FC236}">
                <a16:creationId xmlns:a16="http://schemas.microsoft.com/office/drawing/2014/main" id="{F4202731-2BE1-69A1-B8A6-A862A209E09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19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sz="1600" b="1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Scelta</a:t>
            </a:r>
          </a:p>
          <a:p>
            <a:pPr marL="742950" lvl="1" indent="-285750"/>
            <a:r>
              <a:rPr lang="it" sz="12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Solo 3.5M di parametri</a:t>
            </a:r>
          </a:p>
          <a:p>
            <a:pPr marL="742950" lvl="1" indent="-285750"/>
            <a:r>
              <a:rPr lang="it" sz="12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Poca vRAM occupata, train libero</a:t>
            </a:r>
          </a:p>
          <a:p>
            <a:pPr marL="285750" indent="-285750"/>
            <a:r>
              <a:rPr lang="it" sz="16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Fase decisiva di </a:t>
            </a:r>
            <a:r>
              <a:rPr lang="it" sz="1600" i="1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Exploration</a:t>
            </a:r>
            <a:r>
              <a:rPr lang="it" sz="16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 di</a:t>
            </a:r>
          </a:p>
          <a:p>
            <a:pPr marL="742950" lvl="1" indent="-285750"/>
            <a:r>
              <a:rPr lang="it" sz="1200" dirty="0">
                <a:solidFill>
                  <a:schemeClr val="bg2"/>
                </a:solidFill>
                <a:latin typeface="Fira Sans Extra Condensed" panose="020B0503050000020004" pitchFamily="34" charset="0"/>
                <a:hlinkClick r:id="rId14"/>
              </a:rPr>
              <a:t>Fine-tuning</a:t>
            </a:r>
            <a:endParaRPr lang="it" sz="1200" dirty="0">
              <a:solidFill>
                <a:schemeClr val="bg2"/>
              </a:solidFill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sz="1200" dirty="0">
                <a:solidFill>
                  <a:schemeClr val="bg2"/>
                </a:solidFill>
                <a:latin typeface="Fira Sans Extra Condensed" panose="020B0503050000020004" pitchFamily="34" charset="0"/>
              </a:rPr>
              <a:t>Esplorazione degli iperparametri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D89289-16EB-109F-5C77-73F9CD237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930525"/>
            <a:ext cx="8496000" cy="21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993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co a tutto sesto 24">
            <a:extLst>
              <a:ext uri="{FF2B5EF4-FFF2-40B4-BE49-F238E27FC236}">
                <a16:creationId xmlns:a16="http://schemas.microsoft.com/office/drawing/2014/main" id="{137B26DE-5636-CEAB-0D4F-D4DCE9F325F6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518DAB5C-04DA-17F1-1B54-0613F9FBF6C6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B9EC857C-3407-E579-0299-A7827182A54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80DC52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MobileNetV2</a:t>
            </a:r>
          </a:p>
        </p:txBody>
      </p:sp>
      <p:sp>
        <p:nvSpPr>
          <p:cNvPr id="9" name="!!Ovale 25" descr="Lente di ingrandimento con riempimento a tinta unita">
            <a:extLst>
              <a:ext uri="{FF2B5EF4-FFF2-40B4-BE49-F238E27FC236}">
                <a16:creationId xmlns:a16="http://schemas.microsoft.com/office/drawing/2014/main" id="{9984DC5A-3C8F-CB5B-E1BA-058F7A5AA95A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2" name="Elemento grafico 11" descr="Pianta contorno">
            <a:extLst>
              <a:ext uri="{FF2B5EF4-FFF2-40B4-BE49-F238E27FC236}">
                <a16:creationId xmlns:a16="http://schemas.microsoft.com/office/drawing/2014/main" id="{145A5E07-3A75-D2CB-52E1-6AAE873B5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462" y="362792"/>
            <a:ext cx="432000" cy="432000"/>
          </a:xfrm>
          <a:prstGeom prst="rect">
            <a:avLst/>
          </a:prstGeom>
        </p:spPr>
      </p:pic>
      <p:sp>
        <p:nvSpPr>
          <p:cNvPr id="14" name="!!Ovale 27">
            <a:extLst>
              <a:ext uri="{FF2B5EF4-FFF2-40B4-BE49-F238E27FC236}">
                <a16:creationId xmlns:a16="http://schemas.microsoft.com/office/drawing/2014/main" id="{7959AAC1-E574-B8DA-B721-67DD6559121D}"/>
              </a:ext>
            </a:extLst>
          </p:cNvPr>
          <p:cNvSpPr/>
          <p:nvPr/>
        </p:nvSpPr>
        <p:spPr>
          <a:xfrm>
            <a:off x="6086082" y="358625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09E1D81-E2C3-BD12-DC3B-EB21E919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82" y="1955323"/>
            <a:ext cx="3735706" cy="29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!!Ovale 29">
            <a:extLst>
              <a:ext uri="{FF2B5EF4-FFF2-40B4-BE49-F238E27FC236}">
                <a16:creationId xmlns:a16="http://schemas.microsoft.com/office/drawing/2014/main" id="{3D75CA85-6B5A-8456-6C2F-F13B0554B607}"/>
              </a:ext>
            </a:extLst>
          </p:cNvPr>
          <p:cNvSpPr/>
          <p:nvPr/>
        </p:nvSpPr>
        <p:spPr>
          <a:xfrm>
            <a:off x="73570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Elemento grafico 15" descr="Secchio e straccio contorno">
            <a:extLst>
              <a:ext uri="{FF2B5EF4-FFF2-40B4-BE49-F238E27FC236}">
                <a16:creationId xmlns:a16="http://schemas.microsoft.com/office/drawing/2014/main" id="{A75376D2-D685-8BE5-F3C2-E97E9180B3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6406" y="409408"/>
            <a:ext cx="324000" cy="324000"/>
          </a:xfrm>
          <a:prstGeom prst="rect">
            <a:avLst/>
          </a:prstGeom>
        </p:spPr>
      </p:pic>
      <p:pic>
        <p:nvPicPr>
          <p:cNvPr id="17" name="Elemento grafico 16" descr="Albero caducifoglio contorno">
            <a:extLst>
              <a:ext uri="{FF2B5EF4-FFF2-40B4-BE49-F238E27FC236}">
                <a16:creationId xmlns:a16="http://schemas.microsoft.com/office/drawing/2014/main" id="{9A898657-4A49-7DF8-B98C-F0267125F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31848" y="403298"/>
            <a:ext cx="360000" cy="36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E47E2-3171-A8B1-4268-1D218395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3" y="1954645"/>
            <a:ext cx="3736561" cy="29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C641F5C3-FFE2-6D0D-F1FF-362D96FC77FE}"/>
              </a:ext>
            </a:extLst>
          </p:cNvPr>
          <p:cNvSpPr txBox="1">
            <a:spLocks/>
          </p:cNvSpPr>
          <p:nvPr/>
        </p:nvSpPr>
        <p:spPr>
          <a:xfrm>
            <a:off x="477223" y="1423446"/>
            <a:ext cx="3736561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 Mediu" panose="020B0603050000020004" pitchFamily="34" charset="0"/>
              </a:rPr>
              <a:t>Andamento pre-train</a:t>
            </a:r>
          </a:p>
        </p:txBody>
      </p:sp>
      <p:sp>
        <p:nvSpPr>
          <p:cNvPr id="13" name="Google Shape;109;p20">
            <a:extLst>
              <a:ext uri="{FF2B5EF4-FFF2-40B4-BE49-F238E27FC236}">
                <a16:creationId xmlns:a16="http://schemas.microsoft.com/office/drawing/2014/main" id="{23A12B34-83F8-F014-1B61-4553980C3A4E}"/>
              </a:ext>
            </a:extLst>
          </p:cNvPr>
          <p:cNvSpPr txBox="1">
            <a:spLocks/>
          </p:cNvSpPr>
          <p:nvPr/>
        </p:nvSpPr>
        <p:spPr>
          <a:xfrm>
            <a:off x="4870483" y="1423446"/>
            <a:ext cx="3735705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 Mediu" panose="020B0603050000020004" pitchFamily="34" charset="0"/>
                <a:hlinkClick r:id="rId16"/>
              </a:rPr>
              <a:t>Andamento defreeze-train</a:t>
            </a:r>
            <a:endParaRPr lang="it-IT" dirty="0">
              <a:latin typeface="Fira Sans Extra Condensed Mediu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56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08FF7FD-69A5-BAE5-80DC-A51D5967A262}"/>
              </a:ext>
            </a:extLst>
          </p:cNvPr>
          <p:cNvSpPr>
            <a:spLocks/>
          </p:cNvSpPr>
          <p:nvPr/>
        </p:nvSpPr>
        <p:spPr>
          <a:xfrm>
            <a:off x="-63500" y="1079500"/>
            <a:ext cx="8520600" cy="4064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5" name="Arco a tutto sesto 4">
            <a:extLst>
              <a:ext uri="{FF2B5EF4-FFF2-40B4-BE49-F238E27FC236}">
                <a16:creationId xmlns:a16="http://schemas.microsoft.com/office/drawing/2014/main" id="{662A4CF2-DAA0-4851-F640-FA68F7490D5C}"/>
              </a:ext>
            </a:extLst>
          </p:cNvPr>
          <p:cNvSpPr>
            <a:spLocks/>
          </p:cNvSpPr>
          <p:nvPr/>
        </p:nvSpPr>
        <p:spPr>
          <a:xfrm>
            <a:off x="-4657835" y="375093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457ECC8D-9E63-252C-1D32-6D81878719DB}"/>
              </a:ext>
            </a:extLst>
          </p:cNvPr>
          <p:cNvSpPr>
            <a:spLocks/>
          </p:cNvSpPr>
          <p:nvPr/>
        </p:nvSpPr>
        <p:spPr>
          <a:xfrm>
            <a:off x="264548" y="1293510"/>
            <a:ext cx="8137364" cy="427857"/>
          </a:xfrm>
          <a:custGeom>
            <a:avLst/>
            <a:gdLst>
              <a:gd name="connsiteX0" fmla="*/ 0 w 8137364"/>
              <a:gd name="connsiteY0" fmla="*/ 0 h 427857"/>
              <a:gd name="connsiteX1" fmla="*/ 8137364 w 8137364"/>
              <a:gd name="connsiteY1" fmla="*/ 0 h 427857"/>
              <a:gd name="connsiteX2" fmla="*/ 8137364 w 8137364"/>
              <a:gd name="connsiteY2" fmla="*/ 427857 h 427857"/>
              <a:gd name="connsiteX3" fmla="*/ 0 w 8137364"/>
              <a:gd name="connsiteY3" fmla="*/ 427857 h 427857"/>
              <a:gd name="connsiteX4" fmla="*/ 0 w 8137364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7364" h="427857">
                <a:moveTo>
                  <a:pt x="0" y="0"/>
                </a:moveTo>
                <a:lnTo>
                  <a:pt x="8137364" y="0"/>
                </a:lnTo>
                <a:lnTo>
                  <a:pt x="8137364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Studio iniziale</a:t>
            </a:r>
          </a:p>
        </p:txBody>
      </p:sp>
      <p:sp>
        <p:nvSpPr>
          <p:cNvPr id="7" name="Ovale 6" descr="Lente di ingrandimento con riempimento a tinta unita">
            <a:extLst>
              <a:ext uri="{FF2B5EF4-FFF2-40B4-BE49-F238E27FC236}">
                <a16:creationId xmlns:a16="http://schemas.microsoft.com/office/drawing/2014/main" id="{B96E3BCC-8960-E384-D17B-93B9F7D0B216}"/>
              </a:ext>
            </a:extLst>
          </p:cNvPr>
          <p:cNvSpPr>
            <a:spLocks/>
          </p:cNvSpPr>
          <p:nvPr/>
        </p:nvSpPr>
        <p:spPr>
          <a:xfrm>
            <a:off x="-2863" y="1240028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8BB34FF7-047F-6297-AA90-2FAAFA22D300}"/>
              </a:ext>
            </a:extLst>
          </p:cNvPr>
          <p:cNvSpPr>
            <a:spLocks/>
          </p:cNvSpPr>
          <p:nvPr/>
        </p:nvSpPr>
        <p:spPr>
          <a:xfrm>
            <a:off x="616491" y="1935215"/>
            <a:ext cx="7785422" cy="427857"/>
          </a:xfrm>
          <a:custGeom>
            <a:avLst/>
            <a:gdLst>
              <a:gd name="connsiteX0" fmla="*/ 0 w 7785422"/>
              <a:gd name="connsiteY0" fmla="*/ 0 h 427857"/>
              <a:gd name="connsiteX1" fmla="*/ 7785422 w 7785422"/>
              <a:gd name="connsiteY1" fmla="*/ 0 h 427857"/>
              <a:gd name="connsiteX2" fmla="*/ 7785422 w 7785422"/>
              <a:gd name="connsiteY2" fmla="*/ 427857 h 427857"/>
              <a:gd name="connsiteX3" fmla="*/ 0 w 7785422"/>
              <a:gd name="connsiteY3" fmla="*/ 427857 h 427857"/>
              <a:gd name="connsiteX4" fmla="*/ 0 w 7785422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422" h="427857">
                <a:moveTo>
                  <a:pt x="0" y="0"/>
                </a:moveTo>
                <a:lnTo>
                  <a:pt x="7785422" y="0"/>
                </a:lnTo>
                <a:lnTo>
                  <a:pt x="7785422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1996664"/>
              <a:satOff val="16923"/>
              <a:lumOff val="1686"/>
              <a:alphaOff val="0"/>
            </a:schemeClr>
          </a:fillRef>
          <a:effectRef idx="0">
            <a:schemeClr val="accent3">
              <a:hueOff val="-1996664"/>
              <a:satOff val="16923"/>
              <a:lumOff val="1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Ricerca in letteratura</a:t>
            </a:r>
          </a:p>
        </p:txBody>
      </p:sp>
      <p:sp>
        <p:nvSpPr>
          <p:cNvPr id="9" name="!!Ovale 24">
            <a:extLst>
              <a:ext uri="{FF2B5EF4-FFF2-40B4-BE49-F238E27FC236}">
                <a16:creationId xmlns:a16="http://schemas.microsoft.com/office/drawing/2014/main" id="{9E901ED2-A196-9E06-0365-0B1CC294C56F}"/>
              </a:ext>
            </a:extLst>
          </p:cNvPr>
          <p:cNvSpPr>
            <a:spLocks/>
          </p:cNvSpPr>
          <p:nvPr/>
        </p:nvSpPr>
        <p:spPr>
          <a:xfrm>
            <a:off x="349079" y="1881733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1996664"/>
              <a:satOff val="16923"/>
              <a:lumOff val="168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50EDCCDA-3ACE-2BC6-0963-EFC387CFF792}"/>
              </a:ext>
            </a:extLst>
          </p:cNvPr>
          <p:cNvSpPr>
            <a:spLocks/>
          </p:cNvSpPr>
          <p:nvPr/>
        </p:nvSpPr>
        <p:spPr>
          <a:xfrm>
            <a:off x="777425" y="2576921"/>
            <a:ext cx="7624488" cy="427857"/>
          </a:xfrm>
          <a:custGeom>
            <a:avLst/>
            <a:gdLst>
              <a:gd name="connsiteX0" fmla="*/ 0 w 7624488"/>
              <a:gd name="connsiteY0" fmla="*/ 0 h 427857"/>
              <a:gd name="connsiteX1" fmla="*/ 7624488 w 7624488"/>
              <a:gd name="connsiteY1" fmla="*/ 0 h 427857"/>
              <a:gd name="connsiteX2" fmla="*/ 7624488 w 7624488"/>
              <a:gd name="connsiteY2" fmla="*/ 427857 h 427857"/>
              <a:gd name="connsiteX3" fmla="*/ 0 w 7624488"/>
              <a:gd name="connsiteY3" fmla="*/ 427857 h 427857"/>
              <a:gd name="connsiteX4" fmla="*/ 0 w 7624488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4488" h="427857">
                <a:moveTo>
                  <a:pt x="0" y="0"/>
                </a:moveTo>
                <a:lnTo>
                  <a:pt x="7624488" y="0"/>
                </a:lnTo>
                <a:lnTo>
                  <a:pt x="7624488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3993327"/>
              <a:satOff val="33846"/>
              <a:lumOff val="3372"/>
              <a:alphaOff val="0"/>
            </a:schemeClr>
          </a:fillRef>
          <a:effectRef idx="0">
            <a:schemeClr val="accent3">
              <a:hueOff val="-3993327"/>
              <a:satOff val="33846"/>
              <a:lumOff val="337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Alexnet invertita</a:t>
            </a:r>
          </a:p>
        </p:txBody>
      </p:sp>
      <p:sp>
        <p:nvSpPr>
          <p:cNvPr id="11" name="!!Ovale 25">
            <a:extLst>
              <a:ext uri="{FF2B5EF4-FFF2-40B4-BE49-F238E27FC236}">
                <a16:creationId xmlns:a16="http://schemas.microsoft.com/office/drawing/2014/main" id="{6ABC8431-11DB-87BB-33F2-8D9417155402}"/>
              </a:ext>
            </a:extLst>
          </p:cNvPr>
          <p:cNvSpPr>
            <a:spLocks/>
          </p:cNvSpPr>
          <p:nvPr/>
        </p:nvSpPr>
        <p:spPr>
          <a:xfrm>
            <a:off x="510014" y="2523439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3993327"/>
              <a:satOff val="33846"/>
              <a:lumOff val="337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EEC845F5-F313-22E0-A45A-749A91CAD628}"/>
              </a:ext>
            </a:extLst>
          </p:cNvPr>
          <p:cNvSpPr>
            <a:spLocks/>
          </p:cNvSpPr>
          <p:nvPr/>
        </p:nvSpPr>
        <p:spPr>
          <a:xfrm>
            <a:off x="777425" y="3218220"/>
            <a:ext cx="7624488" cy="427857"/>
          </a:xfrm>
          <a:custGeom>
            <a:avLst/>
            <a:gdLst>
              <a:gd name="connsiteX0" fmla="*/ 0 w 7624488"/>
              <a:gd name="connsiteY0" fmla="*/ 0 h 427857"/>
              <a:gd name="connsiteX1" fmla="*/ 7624488 w 7624488"/>
              <a:gd name="connsiteY1" fmla="*/ 0 h 427857"/>
              <a:gd name="connsiteX2" fmla="*/ 7624488 w 7624488"/>
              <a:gd name="connsiteY2" fmla="*/ 427857 h 427857"/>
              <a:gd name="connsiteX3" fmla="*/ 0 w 7624488"/>
              <a:gd name="connsiteY3" fmla="*/ 427857 h 427857"/>
              <a:gd name="connsiteX4" fmla="*/ 0 w 7624488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4488" h="427857">
                <a:moveTo>
                  <a:pt x="0" y="0"/>
                </a:moveTo>
                <a:lnTo>
                  <a:pt x="7624488" y="0"/>
                </a:lnTo>
                <a:lnTo>
                  <a:pt x="7624488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5989991"/>
              <a:satOff val="50769"/>
              <a:lumOff val="5059"/>
              <a:alphaOff val="0"/>
            </a:schemeClr>
          </a:fillRef>
          <a:effectRef idx="0">
            <a:schemeClr val="accent3">
              <a:hueOff val="-5989991"/>
              <a:satOff val="50769"/>
              <a:lumOff val="5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Media e varianza</a:t>
            </a:r>
          </a:p>
        </p:txBody>
      </p:sp>
      <p:sp>
        <p:nvSpPr>
          <p:cNvPr id="13" name="!!Ovale 23">
            <a:extLst>
              <a:ext uri="{FF2B5EF4-FFF2-40B4-BE49-F238E27FC236}">
                <a16:creationId xmlns:a16="http://schemas.microsoft.com/office/drawing/2014/main" id="{AD347D14-5397-A5DC-5D27-22F022E6B7B2}"/>
              </a:ext>
            </a:extLst>
          </p:cNvPr>
          <p:cNvSpPr>
            <a:spLocks/>
          </p:cNvSpPr>
          <p:nvPr/>
        </p:nvSpPr>
        <p:spPr>
          <a:xfrm>
            <a:off x="510014" y="3164738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5989991"/>
              <a:satOff val="50769"/>
              <a:lumOff val="5059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03EB0CC-E915-9AF2-84FA-8BD14B0E275D}"/>
              </a:ext>
            </a:extLst>
          </p:cNvPr>
          <p:cNvSpPr>
            <a:spLocks/>
          </p:cNvSpPr>
          <p:nvPr/>
        </p:nvSpPr>
        <p:spPr>
          <a:xfrm>
            <a:off x="616491" y="3859926"/>
            <a:ext cx="7785422" cy="427857"/>
          </a:xfrm>
          <a:custGeom>
            <a:avLst/>
            <a:gdLst>
              <a:gd name="connsiteX0" fmla="*/ 0 w 7785422"/>
              <a:gd name="connsiteY0" fmla="*/ 0 h 427857"/>
              <a:gd name="connsiteX1" fmla="*/ 7785422 w 7785422"/>
              <a:gd name="connsiteY1" fmla="*/ 0 h 427857"/>
              <a:gd name="connsiteX2" fmla="*/ 7785422 w 7785422"/>
              <a:gd name="connsiteY2" fmla="*/ 427857 h 427857"/>
              <a:gd name="connsiteX3" fmla="*/ 0 w 7785422"/>
              <a:gd name="connsiteY3" fmla="*/ 427857 h 427857"/>
              <a:gd name="connsiteX4" fmla="*/ 0 w 7785422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422" h="427857">
                <a:moveTo>
                  <a:pt x="0" y="0"/>
                </a:moveTo>
                <a:lnTo>
                  <a:pt x="7785422" y="0"/>
                </a:lnTo>
                <a:lnTo>
                  <a:pt x="7785422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7986655"/>
              <a:satOff val="67692"/>
              <a:lumOff val="6745"/>
              <a:alphaOff val="0"/>
            </a:schemeClr>
          </a:fillRef>
          <a:effectRef idx="0">
            <a:schemeClr val="accent3">
              <a:hueOff val="-7986655"/>
              <a:satOff val="67692"/>
              <a:lumOff val="6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Clusterizzazione</a:t>
            </a:r>
          </a:p>
        </p:txBody>
      </p:sp>
      <p:sp>
        <p:nvSpPr>
          <p:cNvPr id="15" name="!!Ovale 26">
            <a:extLst>
              <a:ext uri="{FF2B5EF4-FFF2-40B4-BE49-F238E27FC236}">
                <a16:creationId xmlns:a16="http://schemas.microsoft.com/office/drawing/2014/main" id="{35BDC593-2D48-DF52-B60F-138B428BF7AC}"/>
              </a:ext>
            </a:extLst>
          </p:cNvPr>
          <p:cNvSpPr>
            <a:spLocks/>
          </p:cNvSpPr>
          <p:nvPr/>
        </p:nvSpPr>
        <p:spPr>
          <a:xfrm>
            <a:off x="349079" y="3806444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7986655"/>
              <a:satOff val="67692"/>
              <a:lumOff val="6745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7FBA6452-D4C5-6C5E-0119-D4DB5AF7CC3A}"/>
              </a:ext>
            </a:extLst>
          </p:cNvPr>
          <p:cNvSpPr>
            <a:spLocks/>
          </p:cNvSpPr>
          <p:nvPr/>
        </p:nvSpPr>
        <p:spPr>
          <a:xfrm>
            <a:off x="264548" y="4501631"/>
            <a:ext cx="8137364" cy="427857"/>
          </a:xfrm>
          <a:custGeom>
            <a:avLst/>
            <a:gdLst>
              <a:gd name="connsiteX0" fmla="*/ 0 w 8137364"/>
              <a:gd name="connsiteY0" fmla="*/ 0 h 427857"/>
              <a:gd name="connsiteX1" fmla="*/ 8137364 w 8137364"/>
              <a:gd name="connsiteY1" fmla="*/ 0 h 427857"/>
              <a:gd name="connsiteX2" fmla="*/ 8137364 w 8137364"/>
              <a:gd name="connsiteY2" fmla="*/ 427857 h 427857"/>
              <a:gd name="connsiteX3" fmla="*/ 0 w 8137364"/>
              <a:gd name="connsiteY3" fmla="*/ 427857 h 427857"/>
              <a:gd name="connsiteX4" fmla="*/ 0 w 8137364"/>
              <a:gd name="connsiteY4" fmla="*/ 0 h 42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7364" h="427857">
                <a:moveTo>
                  <a:pt x="0" y="0"/>
                </a:moveTo>
                <a:lnTo>
                  <a:pt x="8137364" y="0"/>
                </a:lnTo>
                <a:lnTo>
                  <a:pt x="8137364" y="427857"/>
                </a:lnTo>
                <a:lnTo>
                  <a:pt x="0" y="4278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9983318"/>
              <a:satOff val="84615"/>
              <a:lumOff val="8431"/>
              <a:alphaOff val="0"/>
            </a:schemeClr>
          </a:fillRef>
          <a:effectRef idx="0">
            <a:schemeClr val="accent3">
              <a:hueOff val="-9983318"/>
              <a:satOff val="84615"/>
              <a:lumOff val="843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61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300" kern="1200" dirty="0">
                <a:latin typeface="Fira Sans Extra Condensed" panose="020B0503050000020004" pitchFamily="34" charset="0"/>
              </a:rPr>
              <a:t>Marble cake</a:t>
            </a:r>
          </a:p>
        </p:txBody>
      </p:sp>
      <p:sp>
        <p:nvSpPr>
          <p:cNvPr id="17" name="!!Ovale 277">
            <a:extLst>
              <a:ext uri="{FF2B5EF4-FFF2-40B4-BE49-F238E27FC236}">
                <a16:creationId xmlns:a16="http://schemas.microsoft.com/office/drawing/2014/main" id="{7E0289CD-F78A-3C2A-482E-A4A4869241B8}"/>
              </a:ext>
            </a:extLst>
          </p:cNvPr>
          <p:cNvSpPr>
            <a:spLocks/>
          </p:cNvSpPr>
          <p:nvPr/>
        </p:nvSpPr>
        <p:spPr>
          <a:xfrm>
            <a:off x="-2863" y="4448149"/>
            <a:ext cx="534822" cy="534822"/>
          </a:xfrm>
          <a:prstGeom prst="ellipse">
            <a:avLst/>
          </a:prstGeom>
        </p:spPr>
        <p:style>
          <a:lnRef idx="2">
            <a:schemeClr val="accent3">
              <a:hueOff val="-9983318"/>
              <a:satOff val="84615"/>
              <a:lumOff val="843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 dirty="0" smtClean="0">
                <a:latin typeface="Fira Sans Extra Condensed Mediu" panose="020B0603050000020004" pitchFamily="34" charset="0"/>
              </a:rPr>
              <a:t>Pulizia del Training Set</a:t>
            </a:r>
            <a:endParaRPr sz="3200" b="1" dirty="0">
              <a:latin typeface="Fira Sans Extra Condensed Mediu" panose="020B0603050000020004" pitchFamily="34" charset="0"/>
            </a:endParaRPr>
          </a:p>
        </p:txBody>
      </p:sp>
      <p:pic>
        <p:nvPicPr>
          <p:cNvPr id="22" name="Elemento grafico 21" descr="Libri contorno">
            <a:extLst>
              <a:ext uri="{FF2B5EF4-FFF2-40B4-BE49-F238E27FC236}">
                <a16:creationId xmlns:a16="http://schemas.microsoft.com/office/drawing/2014/main" id="{CA535094-1DFA-2E15-2331-BB51F19DA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692" y="1941336"/>
            <a:ext cx="432000" cy="432000"/>
          </a:xfrm>
          <a:prstGeom prst="rect">
            <a:avLst/>
          </a:prstGeom>
        </p:spPr>
      </p:pic>
      <p:pic>
        <p:nvPicPr>
          <p:cNvPr id="26" name="Elemento grafico 25" descr="Fetta di torta contorno">
            <a:extLst>
              <a:ext uri="{FF2B5EF4-FFF2-40B4-BE49-F238E27FC236}">
                <a16:creationId xmlns:a16="http://schemas.microsoft.com/office/drawing/2014/main" id="{1FB6D957-A906-9D6D-DE14-9116CE4B3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40" y="4506733"/>
            <a:ext cx="432000" cy="432000"/>
          </a:xfrm>
          <a:prstGeom prst="rect">
            <a:avLst/>
          </a:prstGeom>
        </p:spPr>
      </p:pic>
      <p:pic>
        <p:nvPicPr>
          <p:cNvPr id="28" name="Elemento grafico 27" descr="Labirinto contorno">
            <a:extLst>
              <a:ext uri="{FF2B5EF4-FFF2-40B4-BE49-F238E27FC236}">
                <a16:creationId xmlns:a16="http://schemas.microsoft.com/office/drawing/2014/main" id="{E11E4A82-A715-87DD-342F-72EAD0C27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130" y="2583592"/>
            <a:ext cx="432000" cy="432000"/>
          </a:xfrm>
          <a:prstGeom prst="rect">
            <a:avLst/>
          </a:prstGeom>
        </p:spPr>
      </p:pic>
      <p:pic>
        <p:nvPicPr>
          <p:cNvPr id="32" name="Elemento grafico 31" descr="Tavolozza contorno">
            <a:extLst>
              <a:ext uri="{FF2B5EF4-FFF2-40B4-BE49-F238E27FC236}">
                <a16:creationId xmlns:a16="http://schemas.microsoft.com/office/drawing/2014/main" id="{3018847D-15BE-7CBF-349F-DFACFE32A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1265" y="3229479"/>
            <a:ext cx="432000" cy="432000"/>
          </a:xfrm>
          <a:prstGeom prst="rect">
            <a:avLst/>
          </a:prstGeom>
        </p:spPr>
      </p:pic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8FC43ED5-2F02-A0DE-F570-89672D0542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40" y="1267956"/>
            <a:ext cx="432000" cy="432000"/>
          </a:xfrm>
          <a:prstGeom prst="rect">
            <a:avLst/>
          </a:prstGeom>
        </p:spPr>
      </p:pic>
      <p:pic>
        <p:nvPicPr>
          <p:cNvPr id="3" name="Elemento grafico 2" descr="Rete contorno">
            <a:extLst>
              <a:ext uri="{FF2B5EF4-FFF2-40B4-BE49-F238E27FC236}">
                <a16:creationId xmlns:a16="http://schemas.microsoft.com/office/drawing/2014/main" id="{EFE25320-D639-25AD-A27D-2958F42F39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04997" y="3845924"/>
            <a:ext cx="432000" cy="4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0D476F7E-1FAE-D609-7CBE-28072E06EE44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BE4ABB3-764E-9404-3E90-F0E7AB1E47F6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DBEE48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MobileNetV3Large</a:t>
            </a:r>
          </a:p>
        </p:txBody>
      </p:sp>
      <p:sp>
        <p:nvSpPr>
          <p:cNvPr id="11" name="!!Ovale 27" descr="Lente di ingrandimento con riempimento a tinta unita">
            <a:extLst>
              <a:ext uri="{FF2B5EF4-FFF2-40B4-BE49-F238E27FC236}">
                <a16:creationId xmlns:a16="http://schemas.microsoft.com/office/drawing/2014/main" id="{9960B94A-5CF1-6175-E3DF-2C06DF09DA9D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9">
            <a:extLst>
              <a:ext uri="{FF2B5EF4-FFF2-40B4-BE49-F238E27FC236}">
                <a16:creationId xmlns:a16="http://schemas.microsoft.com/office/drawing/2014/main" id="{44A0B877-6B51-6BA8-B499-582DFACACCB9}"/>
              </a:ext>
            </a:extLst>
          </p:cNvPr>
          <p:cNvSpPr/>
          <p:nvPr/>
        </p:nvSpPr>
        <p:spPr>
          <a:xfrm>
            <a:off x="67093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5" name="Elemento grafico 14" descr="Secchio e straccio contorno">
            <a:extLst>
              <a:ext uri="{FF2B5EF4-FFF2-40B4-BE49-F238E27FC236}">
                <a16:creationId xmlns:a16="http://schemas.microsoft.com/office/drawing/2014/main" id="{7781D740-3796-7B88-CF9A-15FB79D15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8706" y="409408"/>
            <a:ext cx="324000" cy="324000"/>
          </a:xfrm>
          <a:prstGeom prst="rect">
            <a:avLst/>
          </a:prstGeom>
        </p:spPr>
      </p:pic>
      <p:pic>
        <p:nvPicPr>
          <p:cNvPr id="16" name="Elemento grafico 15" descr="Albero caducifoglio contorno">
            <a:extLst>
              <a:ext uri="{FF2B5EF4-FFF2-40B4-BE49-F238E27FC236}">
                <a16:creationId xmlns:a16="http://schemas.microsoft.com/office/drawing/2014/main" id="{C21BEB89-7D84-C705-3590-A244AB592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462" y="351349"/>
            <a:ext cx="432000" cy="432000"/>
          </a:xfrm>
          <a:prstGeom prst="rect">
            <a:avLst/>
          </a:prstGeom>
        </p:spPr>
      </p:pic>
      <p:sp>
        <p:nvSpPr>
          <p:cNvPr id="5" name="Google Shape;109;p20">
            <a:extLst>
              <a:ext uri="{FF2B5EF4-FFF2-40B4-BE49-F238E27FC236}">
                <a16:creationId xmlns:a16="http://schemas.microsoft.com/office/drawing/2014/main" id="{3C089DBF-A49B-65E5-8D3C-A3C01F7AF7D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19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sz="1600" b="1" dirty="0" smtClean="0">
                <a:latin typeface="Fira Sans Extra Condensed" panose="020B0503050000020004" pitchFamily="34" charset="0"/>
              </a:rPr>
              <a:t>Scelta finale</a:t>
            </a:r>
            <a:endParaRPr lang="it" sz="1600" b="1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-IT" sz="1200" dirty="0" smtClean="0">
                <a:latin typeface="Fira Sans Extra Condensed" panose="020B0503050000020004" pitchFamily="34" charset="0"/>
              </a:rPr>
              <a:t>P</a:t>
            </a:r>
            <a:r>
              <a:rPr lang="it" sz="1200" dirty="0">
                <a:latin typeface="Fira Sans Extra Condensed" panose="020B0503050000020004" pitchFamily="34" charset="0"/>
              </a:rPr>
              <a:t>arametri: 5.5M vs 3.5M</a:t>
            </a:r>
          </a:p>
          <a:p>
            <a:pPr marL="742950" lvl="1" indent="-285750"/>
            <a:r>
              <a:rPr lang="it" sz="1200" dirty="0">
                <a:latin typeface="Fira Sans Extra Condensed" panose="020B0503050000020004" pitchFamily="34" charset="0"/>
                <a:hlinkClick r:id="rId7"/>
              </a:rPr>
              <a:t>ImageNet top-1 accuracy</a:t>
            </a:r>
            <a:r>
              <a:rPr lang="it" sz="1200" dirty="0">
                <a:latin typeface="Fira Sans Extra Condensed" panose="020B0503050000020004" pitchFamily="34" charset="0"/>
              </a:rPr>
              <a:t>: 75.2% vs 71.3%</a:t>
            </a:r>
          </a:p>
          <a:p>
            <a:pPr marL="285750" indent="-285750"/>
            <a:r>
              <a:rPr lang="it" sz="1600" dirty="0">
                <a:latin typeface="Fira Sans Extra Condensed" panose="020B0503050000020004" pitchFamily="34" charset="0"/>
              </a:rPr>
              <a:t>Fase decisiva di </a:t>
            </a:r>
            <a:r>
              <a:rPr lang="it" sz="1600" i="1" dirty="0" smtClean="0">
                <a:latin typeface="Fira Sans Extra Condensed" panose="020B0503050000020004" pitchFamily="34" charset="0"/>
              </a:rPr>
              <a:t>Exploitation</a:t>
            </a:r>
            <a:endParaRPr lang="it" sz="1600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sz="1200" b="1" dirty="0">
                <a:latin typeface="Fira Sans Extra Condensed" panose="020B0503050000020004" pitchFamily="34" charset="0"/>
              </a:rPr>
              <a:t>Modalità di fine-tuning</a:t>
            </a:r>
          </a:p>
          <a:p>
            <a:pPr marL="742950" lvl="1" indent="-285750"/>
            <a:r>
              <a:rPr lang="it" sz="1200" dirty="0">
                <a:latin typeface="Fira Sans Extra Condensed" panose="020B0503050000020004" pitchFamily="34" charset="0"/>
              </a:rPr>
              <a:t>Esplorazione degli iperparametri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38513B-C93E-3057-A96F-5887079D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940053"/>
            <a:ext cx="8496000" cy="209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701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2C9303C0-5939-7765-A261-39F390EFA257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81D7CB3F-3705-B0BD-60E7-7BA0A0BA654D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Valutazione classi</a:t>
            </a:r>
          </a:p>
        </p:txBody>
      </p:sp>
      <p:sp>
        <p:nvSpPr>
          <p:cNvPr id="6" name="!!Ovale 29" descr="Lente di ingrandimento con riempimento a tinta unita">
            <a:extLst>
              <a:ext uri="{FF2B5EF4-FFF2-40B4-BE49-F238E27FC236}">
                <a16:creationId xmlns:a16="http://schemas.microsoft.com/office/drawing/2014/main" id="{6178757D-027E-73FB-0F8D-4411B0600D74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8" name="Elemento grafico 7" descr="Secchio e straccio contorno">
            <a:extLst>
              <a:ext uri="{FF2B5EF4-FFF2-40B4-BE49-F238E27FC236}">
                <a16:creationId xmlns:a16="http://schemas.microsoft.com/office/drawing/2014/main" id="{5520C034-78D0-BDE9-E5BE-D5779A14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25" y="353989"/>
            <a:ext cx="432000" cy="432000"/>
          </a:xfrm>
          <a:prstGeom prst="rect">
            <a:avLst/>
          </a:prstGeom>
        </p:spPr>
      </p:pic>
      <p:sp>
        <p:nvSpPr>
          <p:cNvPr id="7" name="Google Shape;109;p20">
            <a:extLst>
              <a:ext uri="{FF2B5EF4-FFF2-40B4-BE49-F238E27FC236}">
                <a16:creationId xmlns:a16="http://schemas.microsoft.com/office/drawing/2014/main" id="{BF69CC94-6339-035F-916D-A89CF6F1B878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4260299" cy="351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Problema</a:t>
            </a:r>
          </a:p>
          <a:p>
            <a:pPr marL="742950" lvl="1" indent="-285750"/>
            <a:r>
              <a:rPr lang="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Perc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hé si passa da un accuracy top-1 dell’80% fino allo 0% in alcune classi?</a:t>
            </a:r>
            <a:endParaRPr lang="it" dirty="0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 pitchFamily="34" charset="0"/>
            </a:endParaRPr>
          </a:p>
          <a:p>
            <a:pPr marL="285750" indent="-285750"/>
            <a:r>
              <a:rPr lang="it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Analisi</a:t>
            </a:r>
            <a:endParaRPr lang="it" b="1" dirty="0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Visualizzazione delle classi con peggiori performance</a:t>
            </a:r>
          </a:p>
          <a:p>
            <a:pPr marL="742950" lvl="1" indent="-28575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Valutazione possibile incisività</a:t>
            </a:r>
          </a:p>
          <a:p>
            <a:pPr marL="285750" indent="-285750"/>
            <a:r>
              <a:rPr lang="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Risultato</a:t>
            </a:r>
          </a:p>
          <a:p>
            <a:pPr marL="742950" lvl="1" indent="-28575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Intervento manuale necessario</a:t>
            </a:r>
          </a:p>
          <a:p>
            <a:pPr marL="742950" lvl="1" indent="-285750"/>
            <a:r>
              <a:rPr lang="it-IT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 pitchFamily="34" charset="0"/>
              </a:rPr>
              <a:t>Apporto al cambiamento</a:t>
            </a:r>
            <a:endParaRPr lang="it-IT" dirty="0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C5C0BA0-930A-5D5E-F82A-6AF2D0C5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65" y="949097"/>
            <a:ext cx="3831453" cy="40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6095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2C9303C0-5939-7765-A261-39F390EFA257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81D7CB3F-3705-B0BD-60E7-7BA0A0BA654D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Valutazione classi</a:t>
            </a:r>
          </a:p>
        </p:txBody>
      </p:sp>
      <p:sp>
        <p:nvSpPr>
          <p:cNvPr id="6" name="!!Ovale 29" descr="Lente di ingrandimento con riempimento a tinta unita">
            <a:extLst>
              <a:ext uri="{FF2B5EF4-FFF2-40B4-BE49-F238E27FC236}">
                <a16:creationId xmlns:a16="http://schemas.microsoft.com/office/drawing/2014/main" id="{6178757D-027E-73FB-0F8D-4411B0600D74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8" name="Elemento grafico 7" descr="Secchio e straccio contorno">
            <a:extLst>
              <a:ext uri="{FF2B5EF4-FFF2-40B4-BE49-F238E27FC236}">
                <a16:creationId xmlns:a16="http://schemas.microsoft.com/office/drawing/2014/main" id="{5520C034-78D0-BDE9-E5BE-D5779A14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25" y="353989"/>
            <a:ext cx="432000" cy="432000"/>
          </a:xfrm>
          <a:prstGeom prst="rect">
            <a:avLst/>
          </a:prstGeom>
        </p:spPr>
      </p:pic>
      <p:sp>
        <p:nvSpPr>
          <p:cNvPr id="7" name="Google Shape;109;p20">
            <a:extLst>
              <a:ext uri="{FF2B5EF4-FFF2-40B4-BE49-F238E27FC236}">
                <a16:creationId xmlns:a16="http://schemas.microsoft.com/office/drawing/2014/main" id="{BF69CC94-6339-035F-916D-A89CF6F1B878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19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b="1" dirty="0" smtClean="0">
                <a:latin typeface="Fira Sans Extra Condensed" panose="020B0503050000020004" pitchFamily="34" charset="0"/>
              </a:rPr>
              <a:t>Rimedio classi sbilanciate</a:t>
            </a:r>
            <a:endParaRPr lang="it" b="1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Data augmentation </a:t>
            </a:r>
            <a:r>
              <a:rPr lang="it" dirty="0" smtClean="0">
                <a:latin typeface="Fira Sans Extra Condensed" panose="020B0503050000020004" pitchFamily="34" charset="0"/>
              </a:rPr>
              <a:t>per oversampling su </a:t>
            </a:r>
            <a:r>
              <a:rPr lang="it" dirty="0">
                <a:latin typeface="Fira Sans Extra Condensed" panose="020B0503050000020004" pitchFamily="34" charset="0"/>
              </a:rPr>
              <a:t>classe 162 ha fallito (20% di f1-score)</a:t>
            </a:r>
          </a:p>
          <a:p>
            <a:pPr marL="742950" lvl="1" indent="-285750"/>
            <a:r>
              <a:rPr lang="it" dirty="0" smtClean="0">
                <a:latin typeface="Fira Sans Extra Condensed" panose="020B0503050000020004" pitchFamily="34" charset="0"/>
              </a:rPr>
              <a:t>Undersampling non adatto</a:t>
            </a:r>
          </a:p>
          <a:p>
            <a:pPr marL="742950" lvl="1" indent="-285750"/>
            <a:r>
              <a:rPr lang="it" b="1" dirty="0" smtClean="0">
                <a:latin typeface="Fira Sans Extra Condensed" panose="020B0503050000020004" pitchFamily="34" charset="0"/>
              </a:rPr>
              <a:t>Classi </a:t>
            </a:r>
            <a:r>
              <a:rPr lang="it" b="1" dirty="0">
                <a:latin typeface="Fira Sans Extra Condensed" panose="020B0503050000020004" pitchFamily="34" charset="0"/>
              </a:rPr>
              <a:t>pesate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D86EBF-93A1-D64A-2AC4-4B355D51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454278"/>
            <a:ext cx="8496000" cy="255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081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8EA87AB-4342-0BB0-7897-B80A0A1429B6}"/>
              </a:ext>
            </a:extLst>
          </p:cNvPr>
          <p:cNvSpPr/>
          <p:nvPr/>
        </p:nvSpPr>
        <p:spPr>
          <a:xfrm>
            <a:off x="-63500" y="1079500"/>
            <a:ext cx="8520600" cy="4064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21" name="Arco a tutto sesto 20">
            <a:extLst>
              <a:ext uri="{FF2B5EF4-FFF2-40B4-BE49-F238E27FC236}">
                <a16:creationId xmlns:a16="http://schemas.microsoft.com/office/drawing/2014/main" id="{F346F3C3-4A7D-DF2C-C884-03E96C6E2209}"/>
              </a:ext>
            </a:extLst>
          </p:cNvPr>
          <p:cNvSpPr/>
          <p:nvPr/>
        </p:nvSpPr>
        <p:spPr>
          <a:xfrm>
            <a:off x="-4657835" y="375093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114DA696-0E2D-CE49-4360-FEB20433CFAC}"/>
              </a:ext>
            </a:extLst>
          </p:cNvPr>
          <p:cNvSpPr/>
          <p:nvPr/>
        </p:nvSpPr>
        <p:spPr>
          <a:xfrm>
            <a:off x="396628" y="1391940"/>
            <a:ext cx="8005284" cy="625205"/>
          </a:xfrm>
          <a:custGeom>
            <a:avLst/>
            <a:gdLst>
              <a:gd name="connsiteX0" fmla="*/ 0 w 8005284"/>
              <a:gd name="connsiteY0" fmla="*/ 0 h 625205"/>
              <a:gd name="connsiteX1" fmla="*/ 8005284 w 8005284"/>
              <a:gd name="connsiteY1" fmla="*/ 0 h 625205"/>
              <a:gd name="connsiteX2" fmla="*/ 8005284 w 8005284"/>
              <a:gd name="connsiteY2" fmla="*/ 625205 h 625205"/>
              <a:gd name="connsiteX3" fmla="*/ 0 w 8005284"/>
              <a:gd name="connsiteY3" fmla="*/ 625205 h 625205"/>
              <a:gd name="connsiteX4" fmla="*/ 0 w 8005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284" h="625205">
                <a:moveTo>
                  <a:pt x="0" y="0"/>
                </a:moveTo>
                <a:lnTo>
                  <a:pt x="8005284" y="0"/>
                </a:lnTo>
                <a:lnTo>
                  <a:pt x="8005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marL="0" lvl="0" indent="0" algn="l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400" kern="1200" dirty="0">
                <a:latin typeface="Fira Sans Extra Condensed" panose="020B0503050000020004" pitchFamily="34" charset="0"/>
              </a:rPr>
              <a:t>Studio iniziale</a:t>
            </a:r>
          </a:p>
        </p:txBody>
      </p:sp>
      <p:sp>
        <p:nvSpPr>
          <p:cNvPr id="23" name="!!Ovale 27" descr="Lente di ingrandimento con riempimento a tinta unita">
            <a:extLst>
              <a:ext uri="{FF2B5EF4-FFF2-40B4-BE49-F238E27FC236}">
                <a16:creationId xmlns:a16="http://schemas.microsoft.com/office/drawing/2014/main" id="{E09518C0-D2D1-F4F4-523C-87D87445A78F}"/>
              </a:ext>
            </a:extLst>
          </p:cNvPr>
          <p:cNvSpPr/>
          <p:nvPr/>
        </p:nvSpPr>
        <p:spPr>
          <a:xfrm>
            <a:off x="5875" y="1313789"/>
            <a:ext cx="781507" cy="781507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E3F9BDA-3805-E46D-A01A-9C307767E24A}"/>
              </a:ext>
            </a:extLst>
          </p:cNvPr>
          <p:cNvSpPr/>
          <p:nvPr/>
        </p:nvSpPr>
        <p:spPr>
          <a:xfrm>
            <a:off x="755073" y="2329911"/>
            <a:ext cx="7646840" cy="625205"/>
          </a:xfrm>
          <a:custGeom>
            <a:avLst/>
            <a:gdLst>
              <a:gd name="connsiteX0" fmla="*/ 0 w 7646840"/>
              <a:gd name="connsiteY0" fmla="*/ 0 h 625205"/>
              <a:gd name="connsiteX1" fmla="*/ 7646840 w 7646840"/>
              <a:gd name="connsiteY1" fmla="*/ 0 h 625205"/>
              <a:gd name="connsiteX2" fmla="*/ 7646840 w 7646840"/>
              <a:gd name="connsiteY2" fmla="*/ 625205 h 625205"/>
              <a:gd name="connsiteX3" fmla="*/ 0 w 7646840"/>
              <a:gd name="connsiteY3" fmla="*/ 625205 h 625205"/>
              <a:gd name="connsiteX4" fmla="*/ 0 w 7646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840" h="625205">
                <a:moveTo>
                  <a:pt x="0" y="0"/>
                </a:moveTo>
                <a:lnTo>
                  <a:pt x="7646840" y="0"/>
                </a:lnTo>
                <a:lnTo>
                  <a:pt x="7646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3327773"/>
              <a:satOff val="28205"/>
              <a:lumOff val="2810"/>
              <a:alphaOff val="0"/>
            </a:schemeClr>
          </a:fillRef>
          <a:effectRef idx="0">
            <a:schemeClr val="accent3">
              <a:hueOff val="-3327773"/>
              <a:satOff val="28205"/>
              <a:lumOff val="281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marL="0" lvl="0" indent="0" algn="l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400" kern="1200" dirty="0">
                <a:latin typeface="Fira Sans Extra Condensed" panose="020B0503050000020004" pitchFamily="34" charset="0"/>
              </a:rPr>
              <a:t>Ricerca in letteratura</a:t>
            </a:r>
          </a:p>
        </p:txBody>
      </p:sp>
      <p:sp>
        <p:nvSpPr>
          <p:cNvPr id="25" name="!!Ovale 25">
            <a:extLst>
              <a:ext uri="{FF2B5EF4-FFF2-40B4-BE49-F238E27FC236}">
                <a16:creationId xmlns:a16="http://schemas.microsoft.com/office/drawing/2014/main" id="{5AB0A4D7-F191-65A5-5C59-55D90CD0B578}"/>
              </a:ext>
            </a:extLst>
          </p:cNvPr>
          <p:cNvSpPr/>
          <p:nvPr/>
        </p:nvSpPr>
        <p:spPr>
          <a:xfrm>
            <a:off x="364319" y="2251760"/>
            <a:ext cx="781507" cy="781507"/>
          </a:xfrm>
          <a:prstGeom prst="ellipse">
            <a:avLst/>
          </a:prstGeom>
        </p:spPr>
        <p:style>
          <a:lnRef idx="2">
            <a:schemeClr val="accent3">
              <a:hueOff val="-3327773"/>
              <a:satOff val="28205"/>
              <a:lumOff val="281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501A1145-491A-FDD5-CEB3-3FD7A4733FF5}"/>
              </a:ext>
            </a:extLst>
          </p:cNvPr>
          <p:cNvSpPr/>
          <p:nvPr/>
        </p:nvSpPr>
        <p:spPr>
          <a:xfrm>
            <a:off x="755073" y="3267882"/>
            <a:ext cx="7646840" cy="625205"/>
          </a:xfrm>
          <a:custGeom>
            <a:avLst/>
            <a:gdLst>
              <a:gd name="connsiteX0" fmla="*/ 0 w 7646840"/>
              <a:gd name="connsiteY0" fmla="*/ 0 h 625205"/>
              <a:gd name="connsiteX1" fmla="*/ 7646840 w 7646840"/>
              <a:gd name="connsiteY1" fmla="*/ 0 h 625205"/>
              <a:gd name="connsiteX2" fmla="*/ 7646840 w 7646840"/>
              <a:gd name="connsiteY2" fmla="*/ 625205 h 625205"/>
              <a:gd name="connsiteX3" fmla="*/ 0 w 7646840"/>
              <a:gd name="connsiteY3" fmla="*/ 625205 h 625205"/>
              <a:gd name="connsiteX4" fmla="*/ 0 w 7646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840" h="625205">
                <a:moveTo>
                  <a:pt x="0" y="0"/>
                </a:moveTo>
                <a:lnTo>
                  <a:pt x="7646840" y="0"/>
                </a:lnTo>
                <a:lnTo>
                  <a:pt x="7646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6655546"/>
              <a:satOff val="56410"/>
              <a:lumOff val="5621"/>
              <a:alphaOff val="0"/>
            </a:schemeClr>
          </a:fillRef>
          <a:effectRef idx="0">
            <a:schemeClr val="accent3">
              <a:hueOff val="-6655546"/>
              <a:satOff val="56410"/>
              <a:lumOff val="562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marL="0" lvl="0" indent="0" algn="l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400" kern="1200" dirty="0">
                <a:latin typeface="Fira Sans Extra Condensed" panose="020B0503050000020004" pitchFamily="34" charset="0"/>
              </a:rPr>
              <a:t>Analisi dei risultati</a:t>
            </a:r>
          </a:p>
        </p:txBody>
      </p:sp>
      <p:sp>
        <p:nvSpPr>
          <p:cNvPr id="27" name="!!Ovale 27">
            <a:extLst>
              <a:ext uri="{FF2B5EF4-FFF2-40B4-BE49-F238E27FC236}">
                <a16:creationId xmlns:a16="http://schemas.microsoft.com/office/drawing/2014/main" id="{82CC6BF2-1176-1EC5-DBF7-B0E090946AFE}"/>
              </a:ext>
            </a:extLst>
          </p:cNvPr>
          <p:cNvSpPr/>
          <p:nvPr/>
        </p:nvSpPr>
        <p:spPr>
          <a:xfrm>
            <a:off x="364319" y="3189732"/>
            <a:ext cx="781507" cy="781507"/>
          </a:xfrm>
          <a:prstGeom prst="ellipse">
            <a:avLst/>
          </a:prstGeom>
        </p:spPr>
        <p:style>
          <a:lnRef idx="2">
            <a:schemeClr val="accent3">
              <a:hueOff val="-6655546"/>
              <a:satOff val="56410"/>
              <a:lumOff val="562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9820E961-E08C-2C48-D7B6-7C30AA2C3D6D}"/>
              </a:ext>
            </a:extLst>
          </p:cNvPr>
          <p:cNvSpPr/>
          <p:nvPr/>
        </p:nvSpPr>
        <p:spPr>
          <a:xfrm>
            <a:off x="396628" y="4205853"/>
            <a:ext cx="8005284" cy="625205"/>
          </a:xfrm>
          <a:custGeom>
            <a:avLst/>
            <a:gdLst>
              <a:gd name="connsiteX0" fmla="*/ 0 w 8005284"/>
              <a:gd name="connsiteY0" fmla="*/ 0 h 625205"/>
              <a:gd name="connsiteX1" fmla="*/ 8005284 w 8005284"/>
              <a:gd name="connsiteY1" fmla="*/ 0 h 625205"/>
              <a:gd name="connsiteX2" fmla="*/ 8005284 w 8005284"/>
              <a:gd name="connsiteY2" fmla="*/ 625205 h 625205"/>
              <a:gd name="connsiteX3" fmla="*/ 0 w 8005284"/>
              <a:gd name="connsiteY3" fmla="*/ 625205 h 625205"/>
              <a:gd name="connsiteX4" fmla="*/ 0 w 8005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284" h="625205">
                <a:moveTo>
                  <a:pt x="0" y="0"/>
                </a:moveTo>
                <a:lnTo>
                  <a:pt x="8005284" y="0"/>
                </a:lnTo>
                <a:lnTo>
                  <a:pt x="8005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9983318"/>
              <a:satOff val="84615"/>
              <a:lumOff val="8431"/>
              <a:alphaOff val="0"/>
            </a:schemeClr>
          </a:fillRef>
          <a:effectRef idx="0">
            <a:schemeClr val="accent3">
              <a:hueOff val="-9983318"/>
              <a:satOff val="84615"/>
              <a:lumOff val="843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marL="0" lvl="0" indent="0" algn="l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400" kern="1200" dirty="0">
                <a:latin typeface="Fira Sans Extra Condensed" panose="020B0503050000020004" pitchFamily="34" charset="0"/>
              </a:rPr>
              <a:t>Confronto tra accuracy</a:t>
            </a:r>
          </a:p>
        </p:txBody>
      </p:sp>
      <p:sp>
        <p:nvSpPr>
          <p:cNvPr id="29" name="!!Ovale 299">
            <a:extLst>
              <a:ext uri="{FF2B5EF4-FFF2-40B4-BE49-F238E27FC236}">
                <a16:creationId xmlns:a16="http://schemas.microsoft.com/office/drawing/2014/main" id="{BD68E844-A571-A040-BF10-B287A4C6DE13}"/>
              </a:ext>
            </a:extLst>
          </p:cNvPr>
          <p:cNvSpPr/>
          <p:nvPr/>
        </p:nvSpPr>
        <p:spPr>
          <a:xfrm>
            <a:off x="5875" y="4127703"/>
            <a:ext cx="781507" cy="781507"/>
          </a:xfrm>
          <a:prstGeom prst="ellipse">
            <a:avLst/>
          </a:prstGeom>
        </p:spPr>
        <p:style>
          <a:lnRef idx="2">
            <a:schemeClr val="accent3">
              <a:hueOff val="-9983318"/>
              <a:satOff val="84615"/>
              <a:lumOff val="843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Google Shape;114;p21">
            <a:extLst>
              <a:ext uri="{FF2B5EF4-FFF2-40B4-BE49-F238E27FC236}">
                <a16:creationId xmlns:a16="http://schemas.microsoft.com/office/drawing/2014/main" id="{F202ACC0-E62B-D4DA-D12D-9BAE4095E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b="1" dirty="0" smtClean="0">
                <a:latin typeface="Fira Sans Extra Condensed Mediu" panose="020B0603050000020004" pitchFamily="34" charset="0"/>
              </a:rPr>
              <a:t>Degraded Test Set</a:t>
            </a:r>
            <a:endParaRPr lang="it-IT" sz="3200" b="1" dirty="0">
              <a:latin typeface="Fira Sans Extra Condensed Mediu" panose="020B0603050000020004" pitchFamily="34" charset="0"/>
            </a:endParaRPr>
          </a:p>
        </p:txBody>
      </p:sp>
      <p:pic>
        <p:nvPicPr>
          <p:cNvPr id="8" name="Elemento grafico 7" descr="Pensiero contorno">
            <a:extLst>
              <a:ext uri="{FF2B5EF4-FFF2-40B4-BE49-F238E27FC236}">
                <a16:creationId xmlns:a16="http://schemas.microsoft.com/office/drawing/2014/main" id="{627A903D-53C3-5AAF-86B0-4DCE8DF56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320" y="1360938"/>
            <a:ext cx="648000" cy="648000"/>
          </a:xfrm>
          <a:prstGeom prst="rect">
            <a:avLst/>
          </a:prstGeom>
        </p:spPr>
      </p:pic>
      <p:pic>
        <p:nvPicPr>
          <p:cNvPr id="10" name="Elemento grafico 9" descr="Libri contorno">
            <a:extLst>
              <a:ext uri="{FF2B5EF4-FFF2-40B4-BE49-F238E27FC236}">
                <a16:creationId xmlns:a16="http://schemas.microsoft.com/office/drawing/2014/main" id="{BB6056DD-9A68-1888-A1A8-DA8097988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575" y="2311966"/>
            <a:ext cx="648000" cy="648000"/>
          </a:xfrm>
          <a:prstGeom prst="rect">
            <a:avLst/>
          </a:prstGeom>
        </p:spPr>
      </p:pic>
      <p:pic>
        <p:nvPicPr>
          <p:cNvPr id="12" name="Elemento grafico 11" descr="Appunti parzialmente spuntanti contorno">
            <a:extLst>
              <a:ext uri="{FF2B5EF4-FFF2-40B4-BE49-F238E27FC236}">
                <a16:creationId xmlns:a16="http://schemas.microsoft.com/office/drawing/2014/main" id="{F7CF67B7-934D-480F-5B08-F7EB78936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575" y="3261724"/>
            <a:ext cx="648000" cy="648000"/>
          </a:xfrm>
          <a:prstGeom prst="rect">
            <a:avLst/>
          </a:prstGeom>
        </p:spPr>
      </p:pic>
      <p:pic>
        <p:nvPicPr>
          <p:cNvPr id="18" name="Elemento grafico 17" descr="Grafico a barre con andamento ascendente contorno">
            <a:extLst>
              <a:ext uri="{FF2B5EF4-FFF2-40B4-BE49-F238E27FC236}">
                <a16:creationId xmlns:a16="http://schemas.microsoft.com/office/drawing/2014/main" id="{A04E9EFE-77BC-F2D0-57CE-49206F583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000" y="4192432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11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536AE8AB-5964-7660-5721-E20D4CC445FD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D0A962E6-97AF-A615-475B-C5139918E7F2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16A91398-5E7F-2DD9-0D2C-8176BEF9BC4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78909C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8" name="!!Ovale 27" descr="Lente di ingrandimento con riempimento a tinta unita">
            <a:extLst>
              <a:ext uri="{FF2B5EF4-FFF2-40B4-BE49-F238E27FC236}">
                <a16:creationId xmlns:a16="http://schemas.microsoft.com/office/drawing/2014/main" id="{8E447308-E313-4188-76A6-F610F82BD7BB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78909C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!!Ovale 25">
            <a:extLst>
              <a:ext uri="{FF2B5EF4-FFF2-40B4-BE49-F238E27FC236}">
                <a16:creationId xmlns:a16="http://schemas.microsoft.com/office/drawing/2014/main" id="{82D015AB-BF5F-A607-0A20-4B92B6505A14}"/>
              </a:ext>
            </a:extLst>
          </p:cNvPr>
          <p:cNvSpPr/>
          <p:nvPr/>
        </p:nvSpPr>
        <p:spPr>
          <a:xfrm>
            <a:off x="5553940" y="364162"/>
            <a:ext cx="432000" cy="432000"/>
          </a:xfrm>
          <a:prstGeom prst="ellipse">
            <a:avLst/>
          </a:prstGeom>
          <a:ln>
            <a:solidFill>
              <a:srgbClr val="61C188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!!Ovale 27">
            <a:extLst>
              <a:ext uri="{FF2B5EF4-FFF2-40B4-BE49-F238E27FC236}">
                <a16:creationId xmlns:a16="http://schemas.microsoft.com/office/drawing/2014/main" id="{9D0FDB86-2F45-CEA2-CB28-E5DE2604FADE}"/>
              </a:ext>
            </a:extLst>
          </p:cNvPr>
          <p:cNvSpPr/>
          <p:nvPr/>
        </p:nvSpPr>
        <p:spPr>
          <a:xfrm>
            <a:off x="6657582" y="358625"/>
            <a:ext cx="432000" cy="432000"/>
          </a:xfrm>
          <a:prstGeom prst="ellipse">
            <a:avLst/>
          </a:prstGeom>
          <a:ln>
            <a:solidFill>
              <a:srgbClr val="9BE24F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3" name="!!Ovale 299">
            <a:extLst>
              <a:ext uri="{FF2B5EF4-FFF2-40B4-BE49-F238E27FC236}">
                <a16:creationId xmlns:a16="http://schemas.microsoft.com/office/drawing/2014/main" id="{C4DE270F-AADA-159A-355F-D57464F79984}"/>
              </a:ext>
            </a:extLst>
          </p:cNvPr>
          <p:cNvSpPr/>
          <p:nvPr/>
        </p:nvSpPr>
        <p:spPr>
          <a:xfrm>
            <a:off x="7785693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20" name="Elemento grafico 19" descr="Libri contorno">
            <a:extLst>
              <a:ext uri="{FF2B5EF4-FFF2-40B4-BE49-F238E27FC236}">
                <a16:creationId xmlns:a16="http://schemas.microsoft.com/office/drawing/2014/main" id="{5A1D952B-548A-026D-6F4B-726838C8AD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9940" y="406676"/>
            <a:ext cx="360000" cy="360000"/>
          </a:xfrm>
          <a:prstGeom prst="rect">
            <a:avLst/>
          </a:prstGeom>
        </p:spPr>
      </p:pic>
      <p:pic>
        <p:nvPicPr>
          <p:cNvPr id="21" name="Elemento grafico 20" descr="Appunti parzialmente spuntanti contorno">
            <a:extLst>
              <a:ext uri="{FF2B5EF4-FFF2-40B4-BE49-F238E27FC236}">
                <a16:creationId xmlns:a16="http://schemas.microsoft.com/office/drawing/2014/main" id="{E0450A8B-98A0-AF48-2A2E-D4F4D53826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3582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Grafico a barre con andamento ascendente contorno">
            <a:extLst>
              <a:ext uri="{FF2B5EF4-FFF2-40B4-BE49-F238E27FC236}">
                <a16:creationId xmlns:a16="http://schemas.microsoft.com/office/drawing/2014/main" id="{FD861E7D-1618-BAEA-B917-FF67253F17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1693" y="389989"/>
            <a:ext cx="360000" cy="360000"/>
          </a:xfrm>
          <a:prstGeom prst="rect">
            <a:avLst/>
          </a:prstGeom>
        </p:spPr>
      </p:pic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7D223A2E-F0CA-874D-0B51-ADF79AB579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sp>
        <p:nvSpPr>
          <p:cNvPr id="18" name="Google Shape;73;p16">
            <a:extLst>
              <a:ext uri="{FF2B5EF4-FFF2-40B4-BE49-F238E27FC236}">
                <a16:creationId xmlns:a16="http://schemas.microsoft.com/office/drawing/2014/main" id="{9457DEEC-8728-867A-5E0E-4A7F72B44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1179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it-IT" b="1" dirty="0" smtClean="0">
                <a:latin typeface="Fira Sans Extra Condensed" panose="020B0503050000020004" pitchFamily="34" charset="0"/>
              </a:rPr>
              <a:t>Assunzioni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-IT" dirty="0">
                <a:latin typeface="Fira Sans Extra Condensed" panose="020B0503050000020004" pitchFamily="34" charset="0"/>
              </a:rPr>
              <a:t>Limitata diversificazione dei tipi di degradazione</a:t>
            </a:r>
          </a:p>
          <a:p>
            <a:pPr marL="285750" indent="-285750">
              <a:lnSpc>
                <a:spcPct val="150000"/>
              </a:lnSpc>
            </a:pPr>
            <a:r>
              <a:rPr lang="it-IT" b="1" dirty="0" smtClean="0">
                <a:latin typeface="Fira Sans Extra Condensed" panose="020B0503050000020004" pitchFamily="34" charset="0"/>
              </a:rPr>
              <a:t>Ipotesi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Per JPEG discriminare in baso al peso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Incrementare la data augmentation</a:t>
            </a:r>
            <a:endParaRPr lang="it" dirty="0">
              <a:solidFill>
                <a:srgbClr val="FF0000"/>
              </a:solidFill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Calcolare punteggi di degradazione a ogni </a:t>
            </a:r>
            <a:r>
              <a:rPr lang="it" dirty="0" smtClean="0">
                <a:latin typeface="Fira Sans Extra Condensed" panose="020B0503050000020004" pitchFamily="34" charset="0"/>
              </a:rPr>
              <a:t>immagine</a:t>
            </a:r>
            <a:endParaRPr lang="it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8839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536AE8AB-5964-7660-5721-E20D4CC44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700347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D0A962E6-97AF-A615-475B-C5139918E7F2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16A91398-5E7F-2DD9-0D2C-8176BEF9BC4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78909C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8" name="!!Ovale 27" descr="Lente di ingrandimento con riempimento a tinta unita">
            <a:extLst>
              <a:ext uri="{FF2B5EF4-FFF2-40B4-BE49-F238E27FC236}">
                <a16:creationId xmlns:a16="http://schemas.microsoft.com/office/drawing/2014/main" id="{8E447308-E313-4188-76A6-F610F82BD7BB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78909C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!!Ovale 25">
            <a:extLst>
              <a:ext uri="{FF2B5EF4-FFF2-40B4-BE49-F238E27FC236}">
                <a16:creationId xmlns:a16="http://schemas.microsoft.com/office/drawing/2014/main" id="{82D015AB-BF5F-A607-0A20-4B92B6505A14}"/>
              </a:ext>
            </a:extLst>
          </p:cNvPr>
          <p:cNvSpPr/>
          <p:nvPr/>
        </p:nvSpPr>
        <p:spPr>
          <a:xfrm>
            <a:off x="5553940" y="364162"/>
            <a:ext cx="432000" cy="432000"/>
          </a:xfrm>
          <a:prstGeom prst="ellipse">
            <a:avLst/>
          </a:prstGeom>
          <a:ln>
            <a:solidFill>
              <a:srgbClr val="61C188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!!Ovale 27">
            <a:extLst>
              <a:ext uri="{FF2B5EF4-FFF2-40B4-BE49-F238E27FC236}">
                <a16:creationId xmlns:a16="http://schemas.microsoft.com/office/drawing/2014/main" id="{9D0FDB86-2F45-CEA2-CB28-E5DE2604FADE}"/>
              </a:ext>
            </a:extLst>
          </p:cNvPr>
          <p:cNvSpPr/>
          <p:nvPr/>
        </p:nvSpPr>
        <p:spPr>
          <a:xfrm>
            <a:off x="6657582" y="358625"/>
            <a:ext cx="432000" cy="432000"/>
          </a:xfrm>
          <a:prstGeom prst="ellipse">
            <a:avLst/>
          </a:prstGeom>
          <a:ln>
            <a:solidFill>
              <a:srgbClr val="9BE24F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3" name="!!Ovale 299">
            <a:extLst>
              <a:ext uri="{FF2B5EF4-FFF2-40B4-BE49-F238E27FC236}">
                <a16:creationId xmlns:a16="http://schemas.microsoft.com/office/drawing/2014/main" id="{C4DE270F-AADA-159A-355F-D57464F79984}"/>
              </a:ext>
            </a:extLst>
          </p:cNvPr>
          <p:cNvSpPr/>
          <p:nvPr/>
        </p:nvSpPr>
        <p:spPr>
          <a:xfrm>
            <a:off x="7785693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20" name="Elemento grafico 19" descr="Libri contorno">
            <a:extLst>
              <a:ext uri="{FF2B5EF4-FFF2-40B4-BE49-F238E27FC236}">
                <a16:creationId xmlns:a16="http://schemas.microsoft.com/office/drawing/2014/main" id="{5A1D952B-548A-026D-6F4B-726838C8AD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9940" y="406676"/>
            <a:ext cx="360000" cy="360000"/>
          </a:xfrm>
          <a:prstGeom prst="rect">
            <a:avLst/>
          </a:prstGeom>
        </p:spPr>
      </p:pic>
      <p:pic>
        <p:nvPicPr>
          <p:cNvPr id="21" name="Elemento grafico 20" descr="Appunti parzialmente spuntanti contorno">
            <a:extLst>
              <a:ext uri="{FF2B5EF4-FFF2-40B4-BE49-F238E27FC236}">
                <a16:creationId xmlns:a16="http://schemas.microsoft.com/office/drawing/2014/main" id="{E0450A8B-98A0-AF48-2A2E-D4F4D53826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3582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Grafico a barre con andamento ascendente contorno">
            <a:extLst>
              <a:ext uri="{FF2B5EF4-FFF2-40B4-BE49-F238E27FC236}">
                <a16:creationId xmlns:a16="http://schemas.microsoft.com/office/drawing/2014/main" id="{FD861E7D-1618-BAEA-B917-FF67253F17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1693" y="389989"/>
            <a:ext cx="360000" cy="360000"/>
          </a:xfrm>
          <a:prstGeom prst="rect">
            <a:avLst/>
          </a:prstGeom>
        </p:spPr>
      </p:pic>
      <p:pic>
        <p:nvPicPr>
          <p:cNvPr id="25" name="Immagine 24" descr="Immagine che contiene testo, cibo, carne, verdura&#10;&#10;Descrizione generata automaticamente">
            <a:extLst>
              <a:ext uri="{FF2B5EF4-FFF2-40B4-BE49-F238E27FC236}">
                <a16:creationId xmlns:a16="http://schemas.microsoft.com/office/drawing/2014/main" id="{FABA9E80-A5F1-82A5-F2F1-6302A9E934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8775" y="2052389"/>
            <a:ext cx="2017805" cy="2017805"/>
          </a:xfrm>
          <a:prstGeom prst="rect">
            <a:avLst/>
          </a:prstGeom>
        </p:spPr>
      </p:pic>
      <p:pic>
        <p:nvPicPr>
          <p:cNvPr id="26" name="Immagine 25" descr="Immagine che contiene cibo, piatto, Fast food, frutto&#10;&#10;Descrizione generata automaticamente">
            <a:extLst>
              <a:ext uri="{FF2B5EF4-FFF2-40B4-BE49-F238E27FC236}">
                <a16:creationId xmlns:a16="http://schemas.microsoft.com/office/drawing/2014/main" id="{E80A41CF-D259-8BF9-EA49-4B257500A8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043" y="2052389"/>
            <a:ext cx="2017805" cy="2017805"/>
          </a:xfrm>
          <a:prstGeom prst="rect">
            <a:avLst/>
          </a:prstGeom>
        </p:spPr>
      </p:pic>
      <p:pic>
        <p:nvPicPr>
          <p:cNvPr id="27" name="Immagine 26" descr="Immagine che contiene dessert, Spuntino, prodotti da forno, Fast food&#10;&#10;Descrizione generata automaticamente">
            <a:extLst>
              <a:ext uri="{FF2B5EF4-FFF2-40B4-BE49-F238E27FC236}">
                <a16:creationId xmlns:a16="http://schemas.microsoft.com/office/drawing/2014/main" id="{E0535393-794E-DA35-7BAA-037FCF3199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3796" y="2052389"/>
            <a:ext cx="2017805" cy="2017805"/>
          </a:xfrm>
          <a:prstGeom prst="rect">
            <a:avLst/>
          </a:prstGeom>
        </p:spPr>
      </p:pic>
      <p:sp>
        <p:nvSpPr>
          <p:cNvPr id="4" name="Google Shape;109;p20">
            <a:extLst>
              <a:ext uri="{FF2B5EF4-FFF2-40B4-BE49-F238E27FC236}">
                <a16:creationId xmlns:a16="http://schemas.microsoft.com/office/drawing/2014/main" id="{B2F04DA0-B3C2-66E6-9663-98A2CD4BE729}"/>
              </a:ext>
            </a:extLst>
          </p:cNvPr>
          <p:cNvSpPr txBox="1">
            <a:spLocks/>
          </p:cNvSpPr>
          <p:nvPr/>
        </p:nvSpPr>
        <p:spPr>
          <a:xfrm>
            <a:off x="3628775" y="1517489"/>
            <a:ext cx="2017805" cy="51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600" dirty="0">
                <a:latin typeface="Fira Sans Extra Condensed Mediu" panose="020B0603050000020004" pitchFamily="34" charset="0"/>
              </a:rPr>
              <a:t>Compressione JPEG</a:t>
            </a:r>
          </a:p>
        </p:txBody>
      </p:sp>
      <p:sp>
        <p:nvSpPr>
          <p:cNvPr id="5" name="Google Shape;109;p20">
            <a:extLst>
              <a:ext uri="{FF2B5EF4-FFF2-40B4-BE49-F238E27FC236}">
                <a16:creationId xmlns:a16="http://schemas.microsoft.com/office/drawing/2014/main" id="{3698FFEC-0330-D8D7-237C-15C2045C7C98}"/>
              </a:ext>
            </a:extLst>
          </p:cNvPr>
          <p:cNvSpPr txBox="1">
            <a:spLocks/>
          </p:cNvSpPr>
          <p:nvPr/>
        </p:nvSpPr>
        <p:spPr>
          <a:xfrm>
            <a:off x="6593507" y="1517489"/>
            <a:ext cx="2013166" cy="51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600" dirty="0">
                <a:latin typeface="Fira Sans Extra Condensed Mediu" panose="020B0603050000020004" pitchFamily="34" charset="0"/>
              </a:rPr>
              <a:t>Blur</a:t>
            </a:r>
          </a:p>
        </p:txBody>
      </p:sp>
      <p:sp>
        <p:nvSpPr>
          <p:cNvPr id="9" name="Google Shape;109;p20">
            <a:extLst>
              <a:ext uri="{FF2B5EF4-FFF2-40B4-BE49-F238E27FC236}">
                <a16:creationId xmlns:a16="http://schemas.microsoft.com/office/drawing/2014/main" id="{30A54A25-E642-D036-478E-9A2C92AD61E8}"/>
              </a:ext>
            </a:extLst>
          </p:cNvPr>
          <p:cNvSpPr txBox="1">
            <a:spLocks/>
          </p:cNvSpPr>
          <p:nvPr/>
        </p:nvSpPr>
        <p:spPr>
          <a:xfrm>
            <a:off x="664043" y="1517489"/>
            <a:ext cx="2017805" cy="51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600" dirty="0">
                <a:latin typeface="Fira Sans Extra Condensed Mediu" panose="020B0603050000020004" pitchFamily="34" charset="0"/>
              </a:rPr>
              <a:t>Noise gaussiano</a:t>
            </a:r>
            <a:endParaRPr lang="it-IT" sz="1600" dirty="0">
              <a:solidFill>
                <a:srgbClr val="FF0000"/>
              </a:solidFill>
              <a:latin typeface="Fira Sans Extra Condensed Mediu" panose="020B0603050000020004" pitchFamily="34" charset="0"/>
            </a:endParaRPr>
          </a:p>
        </p:txBody>
      </p:sp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7D223A2E-F0CA-874D-0B51-ADF79AB5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658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2B5468F0-3360-E6BD-B087-6AAB90F8F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372775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1D2DFF-0FEB-06E4-484F-FC6773E9A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i="1" dirty="0" smtClean="0">
                <a:latin typeface="Fira Sans Extra Condensed" panose="020B0503050000020004" pitchFamily="34" charset="0"/>
                <a:hlinkClick r:id="rId7"/>
              </a:rPr>
              <a:t>Fast Noise Variance Estimation </a:t>
            </a:r>
            <a:endParaRPr lang="it-IT" i="1" dirty="0" smtClean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Fira Sans Extra Condensed" panose="020B0503050000020004" pitchFamily="34" charset="0"/>
              </a:rPr>
              <a:t>Stima </a:t>
            </a:r>
            <a:r>
              <a:rPr lang="it-IT" dirty="0">
                <a:latin typeface="Fira Sans Extra Condensed" panose="020B0503050000020004" pitchFamily="34" charset="0"/>
              </a:rPr>
              <a:t>la varianza del rumore gaussiano additivo a media zero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latin typeface="Fira Sans Extra Condensed" panose="020B0503050000020004" pitchFamily="34" charset="0"/>
              </a:rPr>
              <a:t>Quasi insensibile alle strutture in un'immagine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latin typeface="Fira Sans Extra Condensed" panose="020B0503050000020004" pitchFamily="34" charset="0"/>
              </a:rPr>
              <a:t>Filtra l’immagine con N e la confronta con l’originale</a:t>
            </a:r>
          </a:p>
        </p:txBody>
      </p:sp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1EDF4EAC-BD5F-2D23-D4AA-2A866378B375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90974832-0FF7-965C-5651-02AE649F3E2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1C188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Ricerca in letteratura</a:t>
            </a:r>
          </a:p>
        </p:txBody>
      </p:sp>
      <p:sp>
        <p:nvSpPr>
          <p:cNvPr id="6" name="!!Ovale 25" descr="Lente di ingrandimento con riempimento a tinta unita">
            <a:extLst>
              <a:ext uri="{FF2B5EF4-FFF2-40B4-BE49-F238E27FC236}">
                <a16:creationId xmlns:a16="http://schemas.microsoft.com/office/drawing/2014/main" id="{F27D810C-6335-9E9F-0438-97CC222A1E4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1C18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!!Ovale 27">
            <a:extLst>
              <a:ext uri="{FF2B5EF4-FFF2-40B4-BE49-F238E27FC236}">
                <a16:creationId xmlns:a16="http://schemas.microsoft.com/office/drawing/2014/main" id="{9E74FF8E-DCFB-E3EB-59CC-252A4C964375}"/>
              </a:ext>
            </a:extLst>
          </p:cNvPr>
          <p:cNvSpPr/>
          <p:nvPr/>
        </p:nvSpPr>
        <p:spPr>
          <a:xfrm>
            <a:off x="6086082" y="358625"/>
            <a:ext cx="432000" cy="432000"/>
          </a:xfrm>
          <a:prstGeom prst="ellipse">
            <a:avLst/>
          </a:prstGeom>
          <a:ln>
            <a:solidFill>
              <a:srgbClr val="9BE24F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!!Ovale 299">
            <a:extLst>
              <a:ext uri="{FF2B5EF4-FFF2-40B4-BE49-F238E27FC236}">
                <a16:creationId xmlns:a16="http://schemas.microsoft.com/office/drawing/2014/main" id="{A75C4463-513B-1368-BEE3-9228940C1B91}"/>
              </a:ext>
            </a:extLst>
          </p:cNvPr>
          <p:cNvSpPr/>
          <p:nvPr/>
        </p:nvSpPr>
        <p:spPr>
          <a:xfrm>
            <a:off x="73570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5" name="Elemento grafico 14" descr="Libri contorno">
            <a:extLst>
              <a:ext uri="{FF2B5EF4-FFF2-40B4-BE49-F238E27FC236}">
                <a16:creationId xmlns:a16="http://schemas.microsoft.com/office/drawing/2014/main" id="{67CD4545-AC15-6E61-34A6-DFAF2B85D9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462" y="322683"/>
            <a:ext cx="504000" cy="504000"/>
          </a:xfrm>
          <a:prstGeom prst="rect">
            <a:avLst/>
          </a:prstGeom>
        </p:spPr>
      </p:pic>
      <p:pic>
        <p:nvPicPr>
          <p:cNvPr id="16" name="Elemento grafico 15" descr="Appunti parzialmente spuntanti contorno">
            <a:extLst>
              <a:ext uri="{FF2B5EF4-FFF2-40B4-BE49-F238E27FC236}">
                <a16:creationId xmlns:a16="http://schemas.microsoft.com/office/drawing/2014/main" id="{74120E47-83BF-3276-2372-4BA14F11B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2082" y="396386"/>
            <a:ext cx="360000" cy="360000"/>
          </a:xfrm>
          <a:prstGeom prst="rect">
            <a:avLst/>
          </a:prstGeom>
        </p:spPr>
      </p:pic>
      <p:pic>
        <p:nvPicPr>
          <p:cNvPr id="17" name="Elemento grafico 16" descr="Grafico a barre con andamento ascendente contorno">
            <a:extLst>
              <a:ext uri="{FF2B5EF4-FFF2-40B4-BE49-F238E27FC236}">
                <a16:creationId xmlns:a16="http://schemas.microsoft.com/office/drawing/2014/main" id="{26E83334-4642-883B-5A04-8688A6B00B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2593" y="389989"/>
            <a:ext cx="360000" cy="360000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5F602155-C2BD-8E55-1975-A04FE826E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185656"/>
              </p:ext>
            </p:extLst>
          </p:nvPr>
        </p:nvGraphicFramePr>
        <p:xfrm>
          <a:off x="890860" y="2993853"/>
          <a:ext cx="162000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68708112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284747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5909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273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33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9416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0CEF5F91-682A-F197-942E-081A5390AF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6464598"/>
                  </p:ext>
                </p:extLst>
              </p:nvPr>
            </p:nvGraphicFramePr>
            <p:xfrm>
              <a:off x="3450610" y="2993853"/>
              <a:ext cx="1620000" cy="162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68708112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2847473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0859094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527371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0338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69416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0CEF5F91-682A-F197-942E-081A5390AF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6464598"/>
                  </p:ext>
                </p:extLst>
              </p:nvPr>
            </p:nvGraphicFramePr>
            <p:xfrm>
              <a:off x="3450610" y="2993853"/>
              <a:ext cx="1620000" cy="162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68708112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2847473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0859094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24" t="-1124" r="-201124" b="-2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0000" t="-1124" r="-2247" b="-2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27371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0338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24" t="-200000" r="-201124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0000" t="-200000" r="-2247" b="-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694168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DAB7BD89-5D21-1238-3632-1D89D98E8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610257"/>
              </p:ext>
            </p:extLst>
          </p:nvPr>
        </p:nvGraphicFramePr>
        <p:xfrm>
          <a:off x="7115375" y="2993853"/>
          <a:ext cx="162000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68708112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284747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5909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273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33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941682"/>
                  </a:ext>
                </a:extLst>
              </a:tr>
            </a:tbl>
          </a:graphicData>
        </a:graphic>
      </p:graphicFrame>
      <p:sp>
        <p:nvSpPr>
          <p:cNvPr id="12" name="Google Shape;109;p20">
            <a:extLst>
              <a:ext uri="{FF2B5EF4-FFF2-40B4-BE49-F238E27FC236}">
                <a16:creationId xmlns:a16="http://schemas.microsoft.com/office/drawing/2014/main" id="{F89ED265-7A2E-6143-9C34-C2E04DD664B7}"/>
              </a:ext>
            </a:extLst>
          </p:cNvPr>
          <p:cNvSpPr txBox="1">
            <a:spLocks/>
          </p:cNvSpPr>
          <p:nvPr/>
        </p:nvSpPr>
        <p:spPr>
          <a:xfrm>
            <a:off x="2608915" y="3574642"/>
            <a:ext cx="1036948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/>
              <a:t>L2 =</a:t>
            </a:r>
          </a:p>
        </p:txBody>
      </p:sp>
      <p:sp>
        <p:nvSpPr>
          <p:cNvPr id="13" name="Google Shape;109;p20">
            <a:extLst>
              <a:ext uri="{FF2B5EF4-FFF2-40B4-BE49-F238E27FC236}">
                <a16:creationId xmlns:a16="http://schemas.microsoft.com/office/drawing/2014/main" id="{7BE6E2CD-3B5B-03C1-DC4D-F91F6FD806EA}"/>
              </a:ext>
            </a:extLst>
          </p:cNvPr>
          <p:cNvSpPr txBox="1">
            <a:spLocks/>
          </p:cNvSpPr>
          <p:nvPr/>
        </p:nvSpPr>
        <p:spPr>
          <a:xfrm>
            <a:off x="5256941" y="3574642"/>
            <a:ext cx="1907774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/>
              <a:t>N = 2*(L1 – L2) = </a:t>
            </a:r>
          </a:p>
        </p:txBody>
      </p:sp>
      <p:sp>
        <p:nvSpPr>
          <p:cNvPr id="18" name="Google Shape;109;p20">
            <a:extLst>
              <a:ext uri="{FF2B5EF4-FFF2-40B4-BE49-F238E27FC236}">
                <a16:creationId xmlns:a16="http://schemas.microsoft.com/office/drawing/2014/main" id="{B9BFB66D-C1B3-DCBA-5EA4-685E3E9346E6}"/>
              </a:ext>
            </a:extLst>
          </p:cNvPr>
          <p:cNvSpPr txBox="1">
            <a:spLocks/>
          </p:cNvSpPr>
          <p:nvPr/>
        </p:nvSpPr>
        <p:spPr>
          <a:xfrm>
            <a:off x="-41461" y="3574642"/>
            <a:ext cx="1253767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/>
              <a:t>L1 =</a:t>
            </a:r>
          </a:p>
        </p:txBody>
      </p:sp>
    </p:spTree>
    <p:extLst>
      <p:ext uri="{BB962C8B-B14F-4D97-AF65-F5344CB8AC3E}">
        <p14:creationId xmlns:p14="http://schemas.microsoft.com/office/powerpoint/2010/main" val="4141936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DBD3D695-369B-1B7C-297C-6A3E118E7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217968"/>
          </a:xfrm>
        </p:spPr>
        <p:txBody>
          <a:bodyPr/>
          <a:lstStyle/>
          <a:p>
            <a:r>
              <a:rPr lang="it-IT" dirty="0">
                <a:latin typeface="Fira Sans Extra Condensed" panose="020B0503050000020004" pitchFamily="34" charset="0"/>
              </a:rPr>
              <a:t>Media: 8</a:t>
            </a:r>
          </a:p>
          <a:p>
            <a:r>
              <a:rPr lang="it-IT" dirty="0">
                <a:latin typeface="Fira Sans Extra Condensed" panose="020B0503050000020004" pitchFamily="34" charset="0"/>
              </a:rPr>
              <a:t>Minimo: 0.06</a:t>
            </a:r>
          </a:p>
          <a:p>
            <a:r>
              <a:rPr lang="it-IT" dirty="0">
                <a:latin typeface="Fira Sans Extra Condensed" panose="020B0503050000020004" pitchFamily="34" charset="0"/>
              </a:rPr>
              <a:t>Massimo: 49.8</a:t>
            </a:r>
          </a:p>
        </p:txBody>
      </p:sp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456FD6B5-8D1A-A21F-D34F-2B4BA4449ABE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B2ADB566-F775-ABD3-2F63-7E0B3D9D199F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9BE24F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Analisi dei risultati</a:t>
            </a:r>
          </a:p>
        </p:txBody>
      </p:sp>
      <p:sp>
        <p:nvSpPr>
          <p:cNvPr id="6" name="!!Ovale 27" descr="Lente di ingrandimento con riempimento a tinta unita">
            <a:extLst>
              <a:ext uri="{FF2B5EF4-FFF2-40B4-BE49-F238E27FC236}">
                <a16:creationId xmlns:a16="http://schemas.microsoft.com/office/drawing/2014/main" id="{5D50494E-1CBB-1F92-8280-482C66BAF49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9BE24F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7" name="!!Ovale 299">
            <a:extLst>
              <a:ext uri="{FF2B5EF4-FFF2-40B4-BE49-F238E27FC236}">
                <a16:creationId xmlns:a16="http://schemas.microsoft.com/office/drawing/2014/main" id="{A765532C-8D2E-6279-1478-F8CFC23ABA0B}"/>
              </a:ext>
            </a:extLst>
          </p:cNvPr>
          <p:cNvSpPr/>
          <p:nvPr/>
        </p:nvSpPr>
        <p:spPr>
          <a:xfrm>
            <a:off x="67093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3" name="Elemento grafico 12" descr="Grafico a barre con andamento ascendente contorno">
            <a:extLst>
              <a:ext uri="{FF2B5EF4-FFF2-40B4-BE49-F238E27FC236}">
                <a16:creationId xmlns:a16="http://schemas.microsoft.com/office/drawing/2014/main" id="{2CEF828A-1BE1-8195-0881-ED5AF44C8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4893" y="389989"/>
            <a:ext cx="360000" cy="360000"/>
          </a:xfrm>
          <a:prstGeom prst="rect">
            <a:avLst/>
          </a:prstGeom>
        </p:spPr>
      </p:pic>
      <p:pic>
        <p:nvPicPr>
          <p:cNvPr id="14" name="Elemento grafico 13" descr="Appunti parzialmente spuntanti contorno">
            <a:extLst>
              <a:ext uri="{FF2B5EF4-FFF2-40B4-BE49-F238E27FC236}">
                <a16:creationId xmlns:a16="http://schemas.microsoft.com/office/drawing/2014/main" id="{9177997B-785B-2D44-4395-434E70470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462" y="317899"/>
            <a:ext cx="504000" cy="504000"/>
          </a:xfrm>
          <a:prstGeom prst="rect">
            <a:avLst/>
          </a:prstGeom>
        </p:spPr>
      </p:pic>
      <p:pic>
        <p:nvPicPr>
          <p:cNvPr id="16" name="Immagine 15" descr="Immagine che contiene dessert, Spuntino, prodotti da forno, Fast food&#10;&#10;Descrizione generata automaticamente">
            <a:extLst>
              <a:ext uri="{FF2B5EF4-FFF2-40B4-BE49-F238E27FC236}">
                <a16:creationId xmlns:a16="http://schemas.microsoft.com/office/drawing/2014/main" id="{62BB8940-5E4E-E5EB-D5FE-A30D97544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2" y="2842016"/>
            <a:ext cx="1440000" cy="1440000"/>
          </a:xfrm>
          <a:prstGeom prst="rect">
            <a:avLst/>
          </a:prstGeom>
        </p:spPr>
      </p:pic>
      <p:pic>
        <p:nvPicPr>
          <p:cNvPr id="18" name="Immagine 17" descr="Immagine che contiene testo, cibo, carne, verdura&#10;&#10;Descrizione generata automaticamente">
            <a:extLst>
              <a:ext uri="{FF2B5EF4-FFF2-40B4-BE49-F238E27FC236}">
                <a16:creationId xmlns:a16="http://schemas.microsoft.com/office/drawing/2014/main" id="{DE193373-B584-3508-13A3-8FDEA10BE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362" y="2842016"/>
            <a:ext cx="1440000" cy="1440000"/>
          </a:xfrm>
          <a:prstGeom prst="rect">
            <a:avLst/>
          </a:prstGeom>
        </p:spPr>
      </p:pic>
      <p:pic>
        <p:nvPicPr>
          <p:cNvPr id="20" name="Immagine 19" descr="Immagine che contiene cibo, piatto, Fast food, frutto&#10;&#10;Descrizione generata automaticamente">
            <a:extLst>
              <a:ext uri="{FF2B5EF4-FFF2-40B4-BE49-F238E27FC236}">
                <a16:creationId xmlns:a16="http://schemas.microsoft.com/office/drawing/2014/main" id="{64943122-2F8C-242D-C4E2-A4B11E4B4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3968" y="2849254"/>
            <a:ext cx="1440000" cy="1440000"/>
          </a:xfrm>
          <a:prstGeom prst="rect">
            <a:avLst/>
          </a:prstGeom>
        </p:spPr>
      </p:pic>
      <p:pic>
        <p:nvPicPr>
          <p:cNvPr id="22" name="Immagine 21" descr="Immagine che contiene cibo, Cucina, piatto, guarnizione&#10;&#10;Descrizione generata automaticamente">
            <a:extLst>
              <a:ext uri="{FF2B5EF4-FFF2-40B4-BE49-F238E27FC236}">
                <a16:creationId xmlns:a16="http://schemas.microsoft.com/office/drawing/2014/main" id="{499BC26D-48BE-F094-4C62-F36E4AE81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468" y="2842016"/>
            <a:ext cx="1440000" cy="1440000"/>
          </a:xfrm>
          <a:prstGeom prst="rect">
            <a:avLst/>
          </a:prstGeom>
        </p:spPr>
      </p:pic>
      <p:pic>
        <p:nvPicPr>
          <p:cNvPr id="24" name="Immagine 23" descr="Immagine che contiene testo, barriera corallina, fiore, tessuto&#10;&#10;Descrizione generata automaticamente">
            <a:extLst>
              <a:ext uri="{FF2B5EF4-FFF2-40B4-BE49-F238E27FC236}">
                <a16:creationId xmlns:a16="http://schemas.microsoft.com/office/drawing/2014/main" id="{C82F3423-4A89-BFC4-986D-236E5AFA00B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158718" y="2842016"/>
            <a:ext cx="1440000" cy="1440000"/>
          </a:xfrm>
          <a:prstGeom prst="rect">
            <a:avLst/>
          </a:prstGeom>
        </p:spPr>
      </p:pic>
      <p:pic>
        <p:nvPicPr>
          <p:cNvPr id="26" name="Immagine 25" descr="Immagine che contiene cibo, Cucina, Cassolette, Gratin&#10;&#10;Descrizione generata automaticamente">
            <a:extLst>
              <a:ext uri="{FF2B5EF4-FFF2-40B4-BE49-F238E27FC236}">
                <a16:creationId xmlns:a16="http://schemas.microsoft.com/office/drawing/2014/main" id="{F0B6F2BB-6C07-EC9E-D7AF-FCFBD45FAA4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82612" y="2842016"/>
            <a:ext cx="1440000" cy="1440000"/>
          </a:xfrm>
          <a:prstGeom prst="rect">
            <a:avLst/>
          </a:prstGeom>
        </p:spPr>
      </p:pic>
      <p:pic>
        <p:nvPicPr>
          <p:cNvPr id="28" name="Elemento grafico 27" descr="Forbici contorno">
            <a:extLst>
              <a:ext uri="{FF2B5EF4-FFF2-40B4-BE49-F238E27FC236}">
                <a16:creationId xmlns:a16="http://schemas.microsoft.com/office/drawing/2014/main" id="{AB4F4992-243B-400A-303A-20CB16683B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123067">
            <a:off x="2684561" y="4322833"/>
            <a:ext cx="720000" cy="720000"/>
          </a:xfrm>
          <a:prstGeom prst="rect">
            <a:avLst/>
          </a:prstGeom>
        </p:spPr>
      </p:pic>
      <p:pic>
        <p:nvPicPr>
          <p:cNvPr id="29" name="Elemento grafico 28" descr="Forbici contorno">
            <a:extLst>
              <a:ext uri="{FF2B5EF4-FFF2-40B4-BE49-F238E27FC236}">
                <a16:creationId xmlns:a16="http://schemas.microsoft.com/office/drawing/2014/main" id="{0C9DCE63-75E8-F1A1-9CEA-AE80DB1A88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123067">
            <a:off x="5744657" y="4313494"/>
            <a:ext cx="720000" cy="720000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D6C39EF-BED2-1712-2A16-B3CEF13695A1}"/>
              </a:ext>
            </a:extLst>
          </p:cNvPr>
          <p:cNvCxnSpPr>
            <a:cxnSpLocks/>
          </p:cNvCxnSpPr>
          <p:nvPr/>
        </p:nvCxnSpPr>
        <p:spPr>
          <a:xfrm>
            <a:off x="3038983" y="2655416"/>
            <a:ext cx="0" cy="189547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08D45EC-0B6E-5C3C-933C-453B44BCE8DB}"/>
              </a:ext>
            </a:extLst>
          </p:cNvPr>
          <p:cNvCxnSpPr>
            <a:cxnSpLocks/>
          </p:cNvCxnSpPr>
          <p:nvPr/>
        </p:nvCxnSpPr>
        <p:spPr>
          <a:xfrm>
            <a:off x="6108604" y="2655416"/>
            <a:ext cx="0" cy="189547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Google Shape;109;p20">
            <a:extLst>
              <a:ext uri="{FF2B5EF4-FFF2-40B4-BE49-F238E27FC236}">
                <a16:creationId xmlns:a16="http://schemas.microsoft.com/office/drawing/2014/main" id="{55BDF940-87F8-EE07-53FB-A1E401A05190}"/>
              </a:ext>
            </a:extLst>
          </p:cNvPr>
          <p:cNvSpPr txBox="1">
            <a:spLocks/>
          </p:cNvSpPr>
          <p:nvPr/>
        </p:nvSpPr>
        <p:spPr>
          <a:xfrm>
            <a:off x="-37076" y="4494163"/>
            <a:ext cx="303898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20% - 2399</a:t>
            </a:r>
          </a:p>
        </p:txBody>
      </p:sp>
      <p:sp>
        <p:nvSpPr>
          <p:cNvPr id="39" name="Google Shape;109;p20">
            <a:extLst>
              <a:ext uri="{FF2B5EF4-FFF2-40B4-BE49-F238E27FC236}">
                <a16:creationId xmlns:a16="http://schemas.microsoft.com/office/drawing/2014/main" id="{6A3CBBD5-847E-76DC-AD5F-0EC5C3DDC0E9}"/>
              </a:ext>
            </a:extLst>
          </p:cNvPr>
          <p:cNvSpPr txBox="1">
            <a:spLocks/>
          </p:cNvSpPr>
          <p:nvPr/>
        </p:nvSpPr>
        <p:spPr>
          <a:xfrm>
            <a:off x="2049004" y="2307465"/>
            <a:ext cx="198199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Threshold: 0.41</a:t>
            </a:r>
          </a:p>
        </p:txBody>
      </p:sp>
      <p:sp>
        <p:nvSpPr>
          <p:cNvPr id="9" name="Google Shape;109;p20">
            <a:extLst>
              <a:ext uri="{FF2B5EF4-FFF2-40B4-BE49-F238E27FC236}">
                <a16:creationId xmlns:a16="http://schemas.microsoft.com/office/drawing/2014/main" id="{222C944A-471B-D5BB-EEB3-C88A6A56C7E8}"/>
              </a:ext>
            </a:extLst>
          </p:cNvPr>
          <p:cNvSpPr txBox="1">
            <a:spLocks/>
          </p:cNvSpPr>
          <p:nvPr/>
        </p:nvSpPr>
        <p:spPr>
          <a:xfrm>
            <a:off x="5122434" y="2307465"/>
            <a:ext cx="198199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Threshold: 27</a:t>
            </a:r>
          </a:p>
        </p:txBody>
      </p:sp>
      <p:sp>
        <p:nvSpPr>
          <p:cNvPr id="12" name="Google Shape;109;p20">
            <a:extLst>
              <a:ext uri="{FF2B5EF4-FFF2-40B4-BE49-F238E27FC236}">
                <a16:creationId xmlns:a16="http://schemas.microsoft.com/office/drawing/2014/main" id="{AED5A6AA-9AA4-EBAB-2C08-3A22BF0C4B4E}"/>
              </a:ext>
            </a:extLst>
          </p:cNvPr>
          <p:cNvSpPr txBox="1">
            <a:spLocks/>
          </p:cNvSpPr>
          <p:nvPr/>
        </p:nvSpPr>
        <p:spPr>
          <a:xfrm>
            <a:off x="3049808" y="4494163"/>
            <a:ext cx="303898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67% - 8031</a:t>
            </a:r>
          </a:p>
        </p:txBody>
      </p:sp>
      <p:sp>
        <p:nvSpPr>
          <p:cNvPr id="15" name="Google Shape;109;p20">
            <a:extLst>
              <a:ext uri="{FF2B5EF4-FFF2-40B4-BE49-F238E27FC236}">
                <a16:creationId xmlns:a16="http://schemas.microsoft.com/office/drawing/2014/main" id="{A6B36BDD-7A26-1A13-1791-1D8F531D016E}"/>
              </a:ext>
            </a:extLst>
          </p:cNvPr>
          <p:cNvSpPr txBox="1">
            <a:spLocks/>
          </p:cNvSpPr>
          <p:nvPr/>
        </p:nvSpPr>
        <p:spPr>
          <a:xfrm>
            <a:off x="6108604" y="4494163"/>
            <a:ext cx="3038981" cy="45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dirty="0">
                <a:latin typeface="Fira Sans Extra Condensed" panose="020B0503050000020004" pitchFamily="34" charset="0"/>
              </a:rPr>
              <a:t>13% - 1564</a:t>
            </a:r>
          </a:p>
        </p:txBody>
      </p:sp>
    </p:spTree>
    <p:extLst>
      <p:ext uri="{BB962C8B-B14F-4D97-AF65-F5344CB8AC3E}">
        <p14:creationId xmlns:p14="http://schemas.microsoft.com/office/powerpoint/2010/main" val="32348466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o a tutto sesto 4">
            <a:extLst>
              <a:ext uri="{FF2B5EF4-FFF2-40B4-BE49-F238E27FC236}">
                <a16:creationId xmlns:a16="http://schemas.microsoft.com/office/drawing/2014/main" id="{4BF731C6-A2BB-7D51-99A1-5F3CFF7C579A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C766F140-0276-8451-955A-031E478538B7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Confronto tra accuracy</a:t>
            </a:r>
          </a:p>
        </p:txBody>
      </p:sp>
      <p:sp>
        <p:nvSpPr>
          <p:cNvPr id="7" name="!!Ovale 299" descr="Lente di ingrandimento con riempimento a tinta unita">
            <a:extLst>
              <a:ext uri="{FF2B5EF4-FFF2-40B4-BE49-F238E27FC236}">
                <a16:creationId xmlns:a16="http://schemas.microsoft.com/office/drawing/2014/main" id="{84428587-BB1E-1083-E51F-2F524F3145F8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1" name="Elemento grafico 10" descr="Grafico a barre con andamento ascendente contorno">
            <a:extLst>
              <a:ext uri="{FF2B5EF4-FFF2-40B4-BE49-F238E27FC236}">
                <a16:creationId xmlns:a16="http://schemas.microsoft.com/office/drawing/2014/main" id="{3A576019-9F87-1BF6-F38D-1378C4548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62" y="326852"/>
            <a:ext cx="504000" cy="504000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0A88E120-340C-4C9D-A04C-6E439BAA98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595959"/>
                </a:solidFill>
                <a:effectLst/>
                <a:latin typeface="Fira Sans Extra Condensed" panose="020B0503050000020004" pitchFamily="34" charset="0"/>
              </a:rPr>
              <a:t>Confronto performance del modello finale sul degraded test</a:t>
            </a:r>
          </a:p>
          <a:p>
            <a:pPr marL="571500" lvl="1"/>
            <a:r>
              <a:rPr lang="it-IT" dirty="0">
                <a:solidFill>
                  <a:srgbClr val="595959"/>
                </a:solidFill>
                <a:latin typeface="Fira Sans Extra Condensed" panose="020B0503050000020004" pitchFamily="34" charset="0"/>
              </a:rPr>
              <a:t>Top-1 accuracy ideale: 50</a:t>
            </a:r>
            <a:r>
              <a:rPr lang="it-IT" dirty="0" smtClean="0">
                <a:solidFill>
                  <a:srgbClr val="595959"/>
                </a:solidFill>
                <a:latin typeface="Fira Sans Extra Condensed" panose="020B0503050000020004" pitchFamily="34" charset="0"/>
              </a:rPr>
              <a:t>%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201E1A-FFBA-73BF-2373-C7713C17C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874837"/>
            <a:ext cx="8496000" cy="309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131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8EA87AB-4342-0BB0-7897-B80A0A1429B6}"/>
              </a:ext>
            </a:extLst>
          </p:cNvPr>
          <p:cNvSpPr/>
          <p:nvPr/>
        </p:nvSpPr>
        <p:spPr>
          <a:xfrm>
            <a:off x="-63500" y="1079500"/>
            <a:ext cx="8520600" cy="4064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6" name="Google Shape;114;p21">
            <a:extLst>
              <a:ext uri="{FF2B5EF4-FFF2-40B4-BE49-F238E27FC236}">
                <a16:creationId xmlns:a16="http://schemas.microsoft.com/office/drawing/2014/main" id="{F202ACC0-E62B-D4DA-D12D-9BAE4095E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-IT" sz="3200" b="1" dirty="0" smtClean="0">
                <a:latin typeface="Fira Sans Extra Condensed Mediu" panose="020B0603050000020004" pitchFamily="34" charset="0"/>
              </a:rPr>
              <a:t>Category Search</a:t>
            </a:r>
            <a:endParaRPr lang="it-IT" sz="3200" b="1" dirty="0">
              <a:latin typeface="Fira Sans Extra Condensed Mediu" panose="020B0603050000020004" pitchFamily="34" charset="0"/>
            </a:endParaRPr>
          </a:p>
        </p:txBody>
      </p:sp>
      <p:sp>
        <p:nvSpPr>
          <p:cNvPr id="16" name="Arco a tutto sesto 15">
            <a:extLst>
              <a:ext uri="{FF2B5EF4-FFF2-40B4-BE49-F238E27FC236}">
                <a16:creationId xmlns:a16="http://schemas.microsoft.com/office/drawing/2014/main" id="{7C8BE832-D200-53F0-2417-2B4CA9BBD969}"/>
              </a:ext>
            </a:extLst>
          </p:cNvPr>
          <p:cNvSpPr/>
          <p:nvPr/>
        </p:nvSpPr>
        <p:spPr>
          <a:xfrm>
            <a:off x="-4650897" y="369880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2AE0033A-3D24-6B10-68E4-ECA15A8B6CF5}"/>
              </a:ext>
            </a:extLst>
          </p:cNvPr>
          <p:cNvSpPr/>
          <p:nvPr/>
        </p:nvSpPr>
        <p:spPr>
          <a:xfrm>
            <a:off x="508417" y="1480687"/>
            <a:ext cx="7900433" cy="812800"/>
          </a:xfrm>
          <a:custGeom>
            <a:avLst/>
            <a:gdLst>
              <a:gd name="connsiteX0" fmla="*/ 0 w 7900433"/>
              <a:gd name="connsiteY0" fmla="*/ 0 h 812800"/>
              <a:gd name="connsiteX1" fmla="*/ 7900433 w 7900433"/>
              <a:gd name="connsiteY1" fmla="*/ 0 h 812800"/>
              <a:gd name="connsiteX2" fmla="*/ 7900433 w 7900433"/>
              <a:gd name="connsiteY2" fmla="*/ 812800 h 812800"/>
              <a:gd name="connsiteX3" fmla="*/ 0 w 7900433"/>
              <a:gd name="connsiteY3" fmla="*/ 812800 h 812800"/>
              <a:gd name="connsiteX4" fmla="*/ 0 w 7900433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0433" h="812800">
                <a:moveTo>
                  <a:pt x="0" y="0"/>
                </a:moveTo>
                <a:lnTo>
                  <a:pt x="7900433" y="0"/>
                </a:lnTo>
                <a:lnTo>
                  <a:pt x="790043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160" tIns="111760" rIns="111760" bIns="111760" numCol="1" spcCol="1270" anchor="ctr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4400" kern="1200" dirty="0">
                <a:latin typeface="Fira Sans Extra Condensed" panose="020B0503050000020004" pitchFamily="34" charset="0"/>
              </a:rPr>
              <a:t>Studio iniziale</a:t>
            </a:r>
          </a:p>
        </p:txBody>
      </p:sp>
      <p:sp>
        <p:nvSpPr>
          <p:cNvPr id="18" name="!!Ovale 27">
            <a:extLst>
              <a:ext uri="{FF2B5EF4-FFF2-40B4-BE49-F238E27FC236}">
                <a16:creationId xmlns:a16="http://schemas.microsoft.com/office/drawing/2014/main" id="{572724FE-C185-F9BF-F697-D1A7DE2A55C8}"/>
              </a:ext>
            </a:extLst>
          </p:cNvPr>
          <p:cNvSpPr/>
          <p:nvPr/>
        </p:nvSpPr>
        <p:spPr>
          <a:xfrm>
            <a:off x="417" y="1379087"/>
            <a:ext cx="1016000" cy="1016000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022B048B-718C-6BA1-7EAB-B1778704ECEC}"/>
              </a:ext>
            </a:extLst>
          </p:cNvPr>
          <p:cNvSpPr/>
          <p:nvPr/>
        </p:nvSpPr>
        <p:spPr>
          <a:xfrm>
            <a:off x="803870" y="2699886"/>
            <a:ext cx="7604980" cy="812800"/>
          </a:xfrm>
          <a:custGeom>
            <a:avLst/>
            <a:gdLst>
              <a:gd name="connsiteX0" fmla="*/ 0 w 7604980"/>
              <a:gd name="connsiteY0" fmla="*/ 0 h 812800"/>
              <a:gd name="connsiteX1" fmla="*/ 7604980 w 7604980"/>
              <a:gd name="connsiteY1" fmla="*/ 0 h 812800"/>
              <a:gd name="connsiteX2" fmla="*/ 7604980 w 7604980"/>
              <a:gd name="connsiteY2" fmla="*/ 812800 h 812800"/>
              <a:gd name="connsiteX3" fmla="*/ 0 w 7604980"/>
              <a:gd name="connsiteY3" fmla="*/ 812800 h 812800"/>
              <a:gd name="connsiteX4" fmla="*/ 0 w 7604980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4980" h="812800">
                <a:moveTo>
                  <a:pt x="0" y="0"/>
                </a:moveTo>
                <a:lnTo>
                  <a:pt x="7604980" y="0"/>
                </a:lnTo>
                <a:lnTo>
                  <a:pt x="760498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4991659"/>
              <a:satOff val="42307"/>
              <a:lumOff val="4215"/>
              <a:alphaOff val="0"/>
            </a:schemeClr>
          </a:fillRef>
          <a:effectRef idx="0">
            <a:schemeClr val="accent3">
              <a:hueOff val="-4991659"/>
              <a:satOff val="42307"/>
              <a:lumOff val="42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160" tIns="111760" rIns="111760" bIns="111760" numCol="1" spcCol="1270" anchor="ctr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4400" kern="1200" dirty="0">
                <a:latin typeface="Fira Sans Extra Condensed" panose="020B0503050000020004" pitchFamily="34" charset="0"/>
              </a:rPr>
              <a:t>Approccio scelto</a:t>
            </a:r>
          </a:p>
        </p:txBody>
      </p:sp>
      <p:sp>
        <p:nvSpPr>
          <p:cNvPr id="28" name="!!Ovale 25">
            <a:extLst>
              <a:ext uri="{FF2B5EF4-FFF2-40B4-BE49-F238E27FC236}">
                <a16:creationId xmlns:a16="http://schemas.microsoft.com/office/drawing/2014/main" id="{069C06F0-89BA-B5B7-7DBF-1E189B490924}"/>
              </a:ext>
            </a:extLst>
          </p:cNvPr>
          <p:cNvSpPr/>
          <p:nvPr/>
        </p:nvSpPr>
        <p:spPr>
          <a:xfrm>
            <a:off x="295870" y="2598286"/>
            <a:ext cx="1016000" cy="1016000"/>
          </a:xfrm>
          <a:prstGeom prst="ellipse">
            <a:avLst/>
          </a:prstGeom>
        </p:spPr>
        <p:style>
          <a:lnRef idx="2">
            <a:schemeClr val="accent3">
              <a:hueOff val="-4991659"/>
              <a:satOff val="42307"/>
              <a:lumOff val="4215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973033A-9302-E56F-FB0B-027DF63932FD}"/>
              </a:ext>
            </a:extLst>
          </p:cNvPr>
          <p:cNvSpPr/>
          <p:nvPr/>
        </p:nvSpPr>
        <p:spPr>
          <a:xfrm>
            <a:off x="508417" y="3919087"/>
            <a:ext cx="7900433" cy="812800"/>
          </a:xfrm>
          <a:custGeom>
            <a:avLst/>
            <a:gdLst>
              <a:gd name="connsiteX0" fmla="*/ 0 w 7900433"/>
              <a:gd name="connsiteY0" fmla="*/ 0 h 812800"/>
              <a:gd name="connsiteX1" fmla="*/ 7900433 w 7900433"/>
              <a:gd name="connsiteY1" fmla="*/ 0 h 812800"/>
              <a:gd name="connsiteX2" fmla="*/ 7900433 w 7900433"/>
              <a:gd name="connsiteY2" fmla="*/ 812800 h 812800"/>
              <a:gd name="connsiteX3" fmla="*/ 0 w 7900433"/>
              <a:gd name="connsiteY3" fmla="*/ 812800 h 812800"/>
              <a:gd name="connsiteX4" fmla="*/ 0 w 7900433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0433" h="812800">
                <a:moveTo>
                  <a:pt x="0" y="0"/>
                </a:moveTo>
                <a:lnTo>
                  <a:pt x="7900433" y="0"/>
                </a:lnTo>
                <a:lnTo>
                  <a:pt x="790043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9983318"/>
              <a:satOff val="84615"/>
              <a:lumOff val="8431"/>
              <a:alphaOff val="0"/>
            </a:schemeClr>
          </a:fillRef>
          <a:effectRef idx="0">
            <a:schemeClr val="accent3">
              <a:hueOff val="-9983318"/>
              <a:satOff val="84615"/>
              <a:lumOff val="843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160" tIns="111760" rIns="111760" bIns="111760" numCol="1" spcCol="1270" anchor="ctr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4400" kern="1200" dirty="0">
                <a:latin typeface="Fira Sans Extra Condensed" panose="020B0503050000020004" pitchFamily="34" charset="0"/>
              </a:rPr>
              <a:t>Analisi dei risultati</a:t>
            </a:r>
          </a:p>
        </p:txBody>
      </p:sp>
      <p:sp>
        <p:nvSpPr>
          <p:cNvPr id="30" name="!!Ovale 29">
            <a:extLst>
              <a:ext uri="{FF2B5EF4-FFF2-40B4-BE49-F238E27FC236}">
                <a16:creationId xmlns:a16="http://schemas.microsoft.com/office/drawing/2014/main" id="{C7CA2E3E-9BA4-42A2-59CB-7881080E69C0}"/>
              </a:ext>
            </a:extLst>
          </p:cNvPr>
          <p:cNvSpPr/>
          <p:nvPr/>
        </p:nvSpPr>
        <p:spPr>
          <a:xfrm>
            <a:off x="417" y="3817487"/>
            <a:ext cx="1016000" cy="1016000"/>
          </a:xfrm>
          <a:prstGeom prst="ellipse">
            <a:avLst/>
          </a:prstGeom>
        </p:spPr>
        <p:style>
          <a:lnRef idx="2">
            <a:schemeClr val="accent3">
              <a:hueOff val="-9983318"/>
              <a:satOff val="84615"/>
              <a:lumOff val="843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7" name="Elemento grafico 6" descr="Pensiero contorno">
            <a:extLst>
              <a:ext uri="{FF2B5EF4-FFF2-40B4-BE49-F238E27FC236}">
                <a16:creationId xmlns:a16="http://schemas.microsoft.com/office/drawing/2014/main" id="{F5A0BBA1-1F29-C34C-CF8B-A5B8FB6BA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522" y="1469220"/>
            <a:ext cx="792000" cy="792000"/>
          </a:xfrm>
          <a:prstGeom prst="rect">
            <a:avLst/>
          </a:prstGeom>
        </p:spPr>
      </p:pic>
      <p:pic>
        <p:nvPicPr>
          <p:cNvPr id="9" name="Elemento grafico 8" descr="Appunti parzialmente spuntanti contorno">
            <a:extLst>
              <a:ext uri="{FF2B5EF4-FFF2-40B4-BE49-F238E27FC236}">
                <a16:creationId xmlns:a16="http://schemas.microsoft.com/office/drawing/2014/main" id="{D031E6D3-AEA0-B310-20A2-711811EF5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42" y="3931916"/>
            <a:ext cx="792000" cy="792000"/>
          </a:xfrm>
          <a:prstGeom prst="rect">
            <a:avLst/>
          </a:prstGeom>
        </p:spPr>
      </p:pic>
      <p:pic>
        <p:nvPicPr>
          <p:cNvPr id="13" name="Elemento grafico 12" descr="Ingranaggi contorno">
            <a:extLst>
              <a:ext uri="{FF2B5EF4-FFF2-40B4-BE49-F238E27FC236}">
                <a16:creationId xmlns:a16="http://schemas.microsoft.com/office/drawing/2014/main" id="{1764A2D4-C0D6-718C-ECFE-5C9D473B1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560" y="2715635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72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it-IT" sz="2000" b="1" dirty="0" smtClean="0">
                <a:latin typeface="Fira Sans Extra Condensed" panose="020B0503050000020004" pitchFamily="34" charset="0"/>
              </a:rPr>
              <a:t>Assunzioni</a:t>
            </a:r>
            <a:endParaRPr lang="it-IT" sz="2000" b="1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-IT" sz="1600" dirty="0">
                <a:latin typeface="Fira Sans Extra Condensed" panose="020B0503050000020004" pitchFamily="34" charset="0"/>
              </a:rPr>
              <a:t>Distribuzione errori</a:t>
            </a:r>
          </a:p>
          <a:p>
            <a:pPr marL="742950" lvl="1" indent="-285750">
              <a:lnSpc>
                <a:spcPct val="150000"/>
              </a:lnSpc>
            </a:pPr>
            <a:r>
              <a:rPr lang="it-IT" sz="1600" dirty="0">
                <a:latin typeface="Fira Sans Extra Condensed" panose="020B0503050000020004" pitchFamily="34" charset="0"/>
              </a:rPr>
              <a:t>Correttezza test set</a:t>
            </a:r>
          </a:p>
          <a:p>
            <a:pPr marL="285750" indent="-285750">
              <a:lnSpc>
                <a:spcPct val="150000"/>
              </a:lnSpc>
            </a:pPr>
            <a:r>
              <a:rPr lang="it-IT" sz="2000" b="1" dirty="0" smtClean="0">
                <a:latin typeface="Fira Sans Extra Condensed" panose="020B0503050000020004" pitchFamily="34" charset="0"/>
              </a:rPr>
              <a:t>Ipotesi</a:t>
            </a:r>
            <a:endParaRPr lang="it-IT" sz="2000" b="1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sz="1600" dirty="0">
                <a:latin typeface="Fira Sans Extra Condensed" panose="020B0503050000020004" pitchFamily="34" charset="0"/>
              </a:rPr>
              <a:t>Rete neurale addestrata sul test</a:t>
            </a:r>
            <a:endParaRPr lang="it-IT" sz="1600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sz="1600" dirty="0">
                <a:latin typeface="Fira Sans Extra Condensed" panose="020B0503050000020004" pitchFamily="34" charset="0"/>
              </a:rPr>
              <a:t>Clustering con distanza centroidi</a:t>
            </a:r>
          </a:p>
        </p:txBody>
      </p:sp>
      <p:sp>
        <p:nvSpPr>
          <p:cNvPr id="7" name="Arco a tutto sesto 6">
            <a:extLst>
              <a:ext uri="{FF2B5EF4-FFF2-40B4-BE49-F238E27FC236}">
                <a16:creationId xmlns:a16="http://schemas.microsoft.com/office/drawing/2014/main" id="{FBB8DD50-ED07-DE7E-26AA-1A50A9CA6CFC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04EEFC25-7944-8278-5B9C-46113FF918D8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10" name="Ovale 9" descr="Lente di ingrandimento con riempimento a tinta unita">
            <a:extLst>
              <a:ext uri="{FF2B5EF4-FFF2-40B4-BE49-F238E27FC236}">
                <a16:creationId xmlns:a16="http://schemas.microsoft.com/office/drawing/2014/main" id="{D60CF056-CCDF-521E-43F8-3DD87A8289A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FBA0CDBB-37C1-5F6B-768F-6EE8D9E2F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874899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!!Ovale 23">
            <a:extLst>
              <a:ext uri="{FF2B5EF4-FFF2-40B4-BE49-F238E27FC236}">
                <a16:creationId xmlns:a16="http://schemas.microsoft.com/office/drawing/2014/main" id="{FF03A677-59E3-FD78-2F12-938D39DC00AD}"/>
              </a:ext>
            </a:extLst>
          </p:cNvPr>
          <p:cNvSpPr/>
          <p:nvPr/>
        </p:nvSpPr>
        <p:spPr>
          <a:xfrm>
            <a:off x="6598919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!!Ovale 24">
            <a:extLst>
              <a:ext uri="{FF2B5EF4-FFF2-40B4-BE49-F238E27FC236}">
                <a16:creationId xmlns:a16="http://schemas.microsoft.com/office/drawing/2014/main" id="{95DC973D-62F9-D1F8-D7BB-04350C444209}"/>
              </a:ext>
            </a:extLst>
          </p:cNvPr>
          <p:cNvSpPr/>
          <p:nvPr/>
        </p:nvSpPr>
        <p:spPr>
          <a:xfrm>
            <a:off x="4591166" y="359042"/>
            <a:ext cx="432000" cy="432000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hemeClr val="accent5">
              <a:hueOff val="-1444559"/>
              <a:satOff val="0"/>
              <a:lumOff val="6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6" name="!!Ovale 25">
            <a:extLst>
              <a:ext uri="{FF2B5EF4-FFF2-40B4-BE49-F238E27FC236}">
                <a16:creationId xmlns:a16="http://schemas.microsoft.com/office/drawing/2014/main" id="{0EF6D2CA-DAC6-B110-5B41-28425EE18CD5}"/>
              </a:ext>
            </a:extLst>
          </p:cNvPr>
          <p:cNvSpPr/>
          <p:nvPr/>
        </p:nvSpPr>
        <p:spPr>
          <a:xfrm>
            <a:off x="5587739" y="360387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7" name="!!Ovale 26">
            <a:extLst>
              <a:ext uri="{FF2B5EF4-FFF2-40B4-BE49-F238E27FC236}">
                <a16:creationId xmlns:a16="http://schemas.microsoft.com/office/drawing/2014/main" id="{EB045B81-1FC6-0FA6-3FAC-4FCBB533357F}"/>
              </a:ext>
            </a:extLst>
          </p:cNvPr>
          <p:cNvSpPr/>
          <p:nvPr/>
        </p:nvSpPr>
        <p:spPr>
          <a:xfrm>
            <a:off x="7610099" y="354637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!!Ovale 277">
            <a:extLst>
              <a:ext uri="{FF2B5EF4-FFF2-40B4-BE49-F238E27FC236}">
                <a16:creationId xmlns:a16="http://schemas.microsoft.com/office/drawing/2014/main" id="{DAF930E8-7A48-1612-B567-BBC6444301D7}"/>
              </a:ext>
            </a:extLst>
          </p:cNvPr>
          <p:cNvSpPr/>
          <p:nvPr/>
        </p:nvSpPr>
        <p:spPr>
          <a:xfrm>
            <a:off x="8609915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8" name="Elemento grafico 7" descr="Libri contorno">
            <a:extLst>
              <a:ext uri="{FF2B5EF4-FFF2-40B4-BE49-F238E27FC236}">
                <a16:creationId xmlns:a16="http://schemas.microsoft.com/office/drawing/2014/main" id="{04F77661-7689-6823-E69F-C4D14997C4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7366" y="407423"/>
            <a:ext cx="360000" cy="360000"/>
          </a:xfrm>
          <a:prstGeom prst="rect">
            <a:avLst/>
          </a:prstGeom>
        </p:spPr>
      </p:pic>
      <p:pic>
        <p:nvPicPr>
          <p:cNvPr id="14" name="Elemento grafico 13" descr="Fetta di torta contorno">
            <a:extLst>
              <a:ext uri="{FF2B5EF4-FFF2-40B4-BE49-F238E27FC236}">
                <a16:creationId xmlns:a16="http://schemas.microsoft.com/office/drawing/2014/main" id="{AA3DB0B9-C7C5-17A9-6C9A-F6F0F0FB2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45915" y="396386"/>
            <a:ext cx="360000" cy="360000"/>
          </a:xfrm>
          <a:prstGeom prst="rect">
            <a:avLst/>
          </a:prstGeom>
        </p:spPr>
      </p:pic>
      <p:pic>
        <p:nvPicPr>
          <p:cNvPr id="17" name="Elemento grafico 16" descr="Labirinto contorno">
            <a:extLst>
              <a:ext uri="{FF2B5EF4-FFF2-40B4-BE49-F238E27FC236}">
                <a16:creationId xmlns:a16="http://schemas.microsoft.com/office/drawing/2014/main" id="{25F552A7-D702-54D5-5673-D5B304F77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1726" y="396386"/>
            <a:ext cx="360000" cy="360000"/>
          </a:xfrm>
          <a:prstGeom prst="rect">
            <a:avLst/>
          </a:prstGeom>
        </p:spPr>
      </p:pic>
      <p:pic>
        <p:nvPicPr>
          <p:cNvPr id="29" name="Elemento grafico 28" descr="Tavolozza contorno">
            <a:extLst>
              <a:ext uri="{FF2B5EF4-FFF2-40B4-BE49-F238E27FC236}">
                <a16:creationId xmlns:a16="http://schemas.microsoft.com/office/drawing/2014/main" id="{E2BC02D7-19BC-90C5-81A6-E29CA08B74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35747" y="389990"/>
            <a:ext cx="360000" cy="360000"/>
          </a:xfrm>
          <a:prstGeom prst="rect">
            <a:avLst/>
          </a:prstGeom>
        </p:spPr>
      </p:pic>
      <p:pic>
        <p:nvPicPr>
          <p:cNvPr id="5" name="Elemento grafico 4" descr="Pensiero contorno">
            <a:extLst>
              <a:ext uri="{FF2B5EF4-FFF2-40B4-BE49-F238E27FC236}">
                <a16:creationId xmlns:a16="http://schemas.microsoft.com/office/drawing/2014/main" id="{5032BE3F-4DB9-E15B-95E7-BD8421B6EC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pic>
        <p:nvPicPr>
          <p:cNvPr id="2" name="Elemento grafico 1" descr="Rete contorno">
            <a:extLst>
              <a:ext uri="{FF2B5EF4-FFF2-40B4-BE49-F238E27FC236}">
                <a16:creationId xmlns:a16="http://schemas.microsoft.com/office/drawing/2014/main" id="{481CA564-BAD4-961D-1754-EB8F4B3F15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646099" y="384470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D0A962E6-97AF-A615-475B-C5139918E7F2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16A91398-5E7F-2DD9-0D2C-8176BEF9BC45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78909C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8" name="!!Ovale 27" descr="Lente di ingrandimento con riempimento a tinta unita">
            <a:extLst>
              <a:ext uri="{FF2B5EF4-FFF2-40B4-BE49-F238E27FC236}">
                <a16:creationId xmlns:a16="http://schemas.microsoft.com/office/drawing/2014/main" id="{8E447308-E313-4188-76A6-F610F82BD7BB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78909C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7D223A2E-F0CA-874D-0B51-ADF79AB57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sp>
        <p:nvSpPr>
          <p:cNvPr id="18" name="Google Shape;73;p16">
            <a:extLst>
              <a:ext uri="{FF2B5EF4-FFF2-40B4-BE49-F238E27FC236}">
                <a16:creationId xmlns:a16="http://schemas.microsoft.com/office/drawing/2014/main" id="{9457DEEC-8728-867A-5E0E-4A7F72B44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41752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Problemi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Tempistiche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Oggettivizzazione dei risultati</a:t>
            </a:r>
          </a:p>
          <a:p>
            <a:pPr marL="1200150" lvl="2" indent="-285750"/>
            <a:r>
              <a:rPr lang="it-IT" sz="1100" dirty="0">
                <a:latin typeface="Fira Sans Extra Condensed" panose="020B0503050000020004" pitchFamily="34" charset="0"/>
              </a:rPr>
              <a:t>Pulizia training set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Similarità tra classi</a:t>
            </a:r>
          </a:p>
          <a:p>
            <a:pPr marL="1200150" lvl="2" indent="-285750"/>
            <a:r>
              <a:rPr lang="it-IT" sz="1100" i="1" dirty="0">
                <a:latin typeface="Fira Sans Extra Condensed" panose="020B0503050000020004" pitchFamily="34" charset="0"/>
              </a:rPr>
              <a:t>Concetto di similarità</a:t>
            </a:r>
          </a:p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Assunzioni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Risultati oggettivi da considerarsi </a:t>
            </a:r>
            <a:r>
              <a:rPr lang="it-IT" i="1" dirty="0">
                <a:latin typeface="Fira Sans Extra Condensed" panose="020B0503050000020004" pitchFamily="34" charset="0"/>
              </a:rPr>
              <a:t>indicativi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Possibilità di utilizzo della rete addestrata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Fase di </a:t>
            </a:r>
            <a:r>
              <a:rPr lang="it" i="1" dirty="0">
                <a:latin typeface="Fira Sans Extra Condensed" panose="020B0503050000020004" pitchFamily="34" charset="0"/>
              </a:rPr>
              <a:t>pre-elaborazione one shot</a:t>
            </a:r>
          </a:p>
          <a:p>
            <a:pPr marL="285750" indent="-285750"/>
            <a:endParaRPr lang="it" dirty="0">
              <a:latin typeface="Fira Sans Extra Condensed" panose="020B0503050000020004" pitchFamily="34" charset="0"/>
            </a:endParaRPr>
          </a:p>
          <a:p>
            <a:pPr marL="285750" indent="-285750"/>
            <a:endParaRPr dirty="0">
              <a:latin typeface="Fira Sans Extra Condensed" panose="020B0503050000020004" pitchFamily="34" charset="0"/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AD6189C-A2F5-1AC5-36FE-7C0A9A3CCE80}"/>
              </a:ext>
            </a:extLst>
          </p:cNvPr>
          <p:cNvGraphicFramePr/>
          <p:nvPr/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!!Ovale 25">
            <a:extLst>
              <a:ext uri="{FF2B5EF4-FFF2-40B4-BE49-F238E27FC236}">
                <a16:creationId xmlns:a16="http://schemas.microsoft.com/office/drawing/2014/main" id="{96286B36-B693-14EA-E581-0DF3F8A82BF1}"/>
              </a:ext>
            </a:extLst>
          </p:cNvPr>
          <p:cNvSpPr/>
          <p:nvPr/>
        </p:nvSpPr>
        <p:spPr>
          <a:xfrm>
            <a:off x="6086082" y="358625"/>
            <a:ext cx="432000" cy="432000"/>
          </a:xfrm>
          <a:prstGeom prst="ellipse">
            <a:avLst/>
          </a:prstGeom>
          <a:ln>
            <a:solidFill>
              <a:srgbClr val="5ED257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5" name="!!Ovale 29">
            <a:extLst>
              <a:ext uri="{FF2B5EF4-FFF2-40B4-BE49-F238E27FC236}">
                <a16:creationId xmlns:a16="http://schemas.microsoft.com/office/drawing/2014/main" id="{FADFFED1-0D02-7B1F-4D89-CB5AB0360DCE}"/>
              </a:ext>
            </a:extLst>
          </p:cNvPr>
          <p:cNvSpPr/>
          <p:nvPr/>
        </p:nvSpPr>
        <p:spPr>
          <a:xfrm>
            <a:off x="73570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9" name="Elemento grafico 8" descr="Appunti parzialmente spuntanti contorno">
            <a:extLst>
              <a:ext uri="{FF2B5EF4-FFF2-40B4-BE49-F238E27FC236}">
                <a16:creationId xmlns:a16="http://schemas.microsoft.com/office/drawing/2014/main" id="{E418DA7E-4728-66CF-225F-A2B13D567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2242" y="396386"/>
            <a:ext cx="360000" cy="360000"/>
          </a:xfrm>
          <a:prstGeom prst="rect">
            <a:avLst/>
          </a:prstGeom>
        </p:spPr>
      </p:pic>
      <p:pic>
        <p:nvPicPr>
          <p:cNvPr id="15" name="Elemento grafico 14" descr="Ingranaggi contorno">
            <a:extLst>
              <a:ext uri="{FF2B5EF4-FFF2-40B4-BE49-F238E27FC236}">
                <a16:creationId xmlns:a16="http://schemas.microsoft.com/office/drawing/2014/main" id="{2054B23D-4E9F-D308-87E3-3109D1D3BF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2082" y="396386"/>
            <a:ext cx="360000" cy="360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1EB413-ABEB-CE80-AD29-2DCA36608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422" y="1434518"/>
            <a:ext cx="2196000" cy="164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87C81A82-1BF6-AB96-6B6E-E424A2F2F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t="2542" r="3501" b="2712"/>
          <a:stretch/>
        </p:blipFill>
        <p:spPr bwMode="auto">
          <a:xfrm>
            <a:off x="5953422" y="3509349"/>
            <a:ext cx="2196000" cy="151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687AC563-962F-AD67-4B9A-E9B63FED0CE2}"/>
              </a:ext>
            </a:extLst>
          </p:cNvPr>
          <p:cNvSpPr txBox="1">
            <a:spLocks/>
          </p:cNvSpPr>
          <p:nvPr/>
        </p:nvSpPr>
        <p:spPr>
          <a:xfrm>
            <a:off x="5316735" y="1104968"/>
            <a:ext cx="3469373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altLang="it-IT" sz="1050" dirty="0">
                <a:latin typeface="Fira Sans Extra Condensed" panose="020B0503050000020004" pitchFamily="34" charset="0"/>
              </a:rPr>
              <a:t>val_011915.jpg, label 243: mostaccioli</a:t>
            </a:r>
            <a:endParaRPr lang="it-IT" sz="1050" dirty="0">
              <a:latin typeface="Fira Sans Extra Condensed" panose="020B0503050000020004" pitchFamily="34" charset="0"/>
            </a:endParaRPr>
          </a:p>
        </p:txBody>
      </p:sp>
      <p:sp>
        <p:nvSpPr>
          <p:cNvPr id="12" name="Google Shape;109;p20">
            <a:extLst>
              <a:ext uri="{FF2B5EF4-FFF2-40B4-BE49-F238E27FC236}">
                <a16:creationId xmlns:a16="http://schemas.microsoft.com/office/drawing/2014/main" id="{E56F15EF-FB35-B60B-1643-794194BACF65}"/>
              </a:ext>
            </a:extLst>
          </p:cNvPr>
          <p:cNvSpPr txBox="1">
            <a:spLocks/>
          </p:cNvSpPr>
          <p:nvPr/>
        </p:nvSpPr>
        <p:spPr>
          <a:xfrm>
            <a:off x="5316735" y="3177475"/>
            <a:ext cx="3469373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050" dirty="0">
                <a:latin typeface="Fira Sans Extra Condensed" panose="020B0503050000020004" pitchFamily="34" charset="0"/>
              </a:rPr>
              <a:t>train_088538.jpg, label 147: casserole</a:t>
            </a:r>
          </a:p>
        </p:txBody>
      </p:sp>
    </p:spTree>
    <p:extLst>
      <p:ext uri="{BB962C8B-B14F-4D97-AF65-F5344CB8AC3E}">
        <p14:creationId xmlns:p14="http://schemas.microsoft.com/office/powerpoint/2010/main" val="8792220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1EDF4EAC-BD5F-2D23-D4AA-2A866378B375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90974832-0FF7-965C-5651-02AE649F3E2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5ED257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Approccio scelto</a:t>
            </a:r>
          </a:p>
        </p:txBody>
      </p:sp>
      <p:sp>
        <p:nvSpPr>
          <p:cNvPr id="6" name="!!Ovale 25" descr="Lente di ingrandimento con riempimento a tinta unita">
            <a:extLst>
              <a:ext uri="{FF2B5EF4-FFF2-40B4-BE49-F238E27FC236}">
                <a16:creationId xmlns:a16="http://schemas.microsoft.com/office/drawing/2014/main" id="{F27D810C-6335-9E9F-0438-97CC222A1E4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5ED257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!!Ovale 29">
            <a:extLst>
              <a:ext uri="{FF2B5EF4-FFF2-40B4-BE49-F238E27FC236}">
                <a16:creationId xmlns:a16="http://schemas.microsoft.com/office/drawing/2014/main" id="{A5EE73DB-5148-E7E8-C09C-838DC2EAA81D}"/>
              </a:ext>
            </a:extLst>
          </p:cNvPr>
          <p:cNvSpPr/>
          <p:nvPr/>
        </p:nvSpPr>
        <p:spPr>
          <a:xfrm>
            <a:off x="67093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Elemento grafico 9" descr="Appunti parzialmente spuntanti contorno">
            <a:extLst>
              <a:ext uri="{FF2B5EF4-FFF2-40B4-BE49-F238E27FC236}">
                <a16:creationId xmlns:a16="http://schemas.microsoft.com/office/drawing/2014/main" id="{4B901D1D-811F-DF40-264A-8CEEA4682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842" y="396386"/>
            <a:ext cx="360000" cy="360000"/>
          </a:xfrm>
          <a:prstGeom prst="rect">
            <a:avLst/>
          </a:prstGeom>
        </p:spPr>
      </p:pic>
      <p:pic>
        <p:nvPicPr>
          <p:cNvPr id="11" name="Elemento grafico 10" descr="Ingranaggi contorno">
            <a:extLst>
              <a:ext uri="{FF2B5EF4-FFF2-40B4-BE49-F238E27FC236}">
                <a16:creationId xmlns:a16="http://schemas.microsoft.com/office/drawing/2014/main" id="{0635FF77-856F-F2CC-80ED-D7CB27EC7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7462" y="322683"/>
            <a:ext cx="504000" cy="504000"/>
          </a:xfrm>
          <a:prstGeom prst="rect">
            <a:avLst/>
          </a:prstGeom>
        </p:spPr>
      </p:pic>
      <p:sp>
        <p:nvSpPr>
          <p:cNvPr id="9" name="Google Shape;73;p16">
            <a:extLst>
              <a:ext uri="{FF2B5EF4-FFF2-40B4-BE49-F238E27FC236}">
                <a16:creationId xmlns:a16="http://schemas.microsoft.com/office/drawing/2014/main" id="{F2796673-C804-64D6-0A29-CB9548457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5563808" cy="3896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Soluzione scelta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Estrazione feature training set con CNN MobileNetV3Large</a:t>
            </a:r>
          </a:p>
          <a:p>
            <a:pPr marL="285750" indent="-285750"/>
            <a:r>
              <a:rPr lang="it-IT" b="1" dirty="0">
                <a:latin typeface="Fira Sans Extra Condensed" panose="020B0503050000020004" pitchFamily="34" charset="0"/>
              </a:rPr>
              <a:t>Motivazioni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Tempo di progettazione: </a:t>
            </a:r>
            <a:r>
              <a:rPr lang="it-IT" b="1" dirty="0">
                <a:latin typeface="Fira Sans Extra Condensed" panose="020B0503050000020004" pitchFamily="34" charset="0"/>
              </a:rPr>
              <a:t>immediato</a:t>
            </a:r>
          </a:p>
          <a:p>
            <a:pPr marL="1200150" lvl="2" indent="-285750"/>
            <a:r>
              <a:rPr lang="it-IT" sz="1100" dirty="0">
                <a:latin typeface="Fira Sans Extra Condensed" panose="020B0503050000020004" pitchFamily="34" charset="0"/>
              </a:rPr>
              <a:t>Tecnica già trattata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Tempo computazionale: solo 1h 30m di </a:t>
            </a:r>
            <a:r>
              <a:rPr lang="it" i="1" dirty="0">
                <a:latin typeface="Fira Sans Extra Condensed" panose="020B0503050000020004" pitchFamily="34" charset="0"/>
              </a:rPr>
              <a:t>pre-elaborazione</a:t>
            </a:r>
            <a:r>
              <a:rPr lang="it" dirty="0">
                <a:latin typeface="Fira Sans Extra Condensed" panose="020B0503050000020004" pitchFamily="34" charset="0"/>
              </a:rPr>
              <a:t> sul training set pulito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Primi risultati sorprendenti</a:t>
            </a:r>
            <a:endParaRPr lang="it" i="1" dirty="0">
              <a:latin typeface="Fira Sans Extra Condensed" panose="020B0503050000020004" pitchFamily="34" charset="0"/>
            </a:endParaRPr>
          </a:p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Dilemma</a:t>
            </a: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MobileNetV3Large pre-addestrata su Imagenet?</a:t>
            </a:r>
            <a:endParaRPr lang="it" dirty="0"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MobileNetV3Large con fine-tuning sviluppata?</a:t>
            </a:r>
          </a:p>
          <a:p>
            <a:pPr marL="1200150" lvl="2" indent="-285750"/>
            <a:r>
              <a:rPr lang="it-IT" sz="1100" i="1" dirty="0">
                <a:latin typeface="Fira Sans Extra Condensed" panose="020B0503050000020004" pitchFamily="34" charset="0"/>
              </a:rPr>
              <a:t>Dove effettuare il taglio</a:t>
            </a:r>
            <a:r>
              <a:rPr lang="it-IT" sz="1100" i="1" dirty="0" smtClean="0">
                <a:latin typeface="Fira Sans Extra Condensed" panose="020B0503050000020004" pitchFamily="34" charset="0"/>
              </a:rPr>
              <a:t>?</a:t>
            </a:r>
            <a:endParaRPr lang="it" sz="1100" i="1" dirty="0">
              <a:latin typeface="Fira Sans Extra Condensed" panose="020B05030500000200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07440F9-B9BD-221B-E96A-67EFC2C45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6" y="1126900"/>
            <a:ext cx="1824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CE0202-1308-B0DD-74FA-1DFDE595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t="41375" r="14446"/>
          <a:stretch/>
        </p:blipFill>
        <p:spPr bwMode="auto">
          <a:xfrm>
            <a:off x="6440657" y="2895916"/>
            <a:ext cx="1824000" cy="20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09;p20">
            <a:extLst>
              <a:ext uri="{FF2B5EF4-FFF2-40B4-BE49-F238E27FC236}">
                <a16:creationId xmlns:a16="http://schemas.microsoft.com/office/drawing/2014/main" id="{E3B094BE-80F5-CBF3-C4B8-3D4CD7B8032B}"/>
              </a:ext>
            </a:extLst>
          </p:cNvPr>
          <p:cNvSpPr txBox="1">
            <a:spLocks/>
          </p:cNvSpPr>
          <p:nvPr/>
        </p:nvSpPr>
        <p:spPr>
          <a:xfrm>
            <a:off x="6440656" y="2591101"/>
            <a:ext cx="1824000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000" dirty="0">
                <a:latin typeface="Fira Sans Extra Condensed" panose="020B0503050000020004" pitchFamily="34" charset="0"/>
              </a:rPr>
              <a:t>Primi risultati</a:t>
            </a:r>
          </a:p>
        </p:txBody>
      </p:sp>
      <p:sp>
        <p:nvSpPr>
          <p:cNvPr id="16" name="Google Shape;109;p20">
            <a:extLst>
              <a:ext uri="{FF2B5EF4-FFF2-40B4-BE49-F238E27FC236}">
                <a16:creationId xmlns:a16="http://schemas.microsoft.com/office/drawing/2014/main" id="{D229AFDF-A5D1-F7E6-CAD0-806433C0A4EE}"/>
              </a:ext>
            </a:extLst>
          </p:cNvPr>
          <p:cNvSpPr txBox="1">
            <a:spLocks/>
          </p:cNvSpPr>
          <p:nvPr/>
        </p:nvSpPr>
        <p:spPr>
          <a:xfrm>
            <a:off x="6440656" y="821899"/>
            <a:ext cx="1824000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altLang="it-IT" sz="1000" dirty="0">
                <a:latin typeface="Fira Sans Extra Condensed" panose="020B0503050000020004" pitchFamily="34" charset="0"/>
              </a:rPr>
              <a:t>Immagine query da internet</a:t>
            </a:r>
            <a:endParaRPr lang="it-IT" sz="1000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17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1EDF4EAC-BD5F-2D23-D4AA-2A866378B375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90974832-0FF7-965C-5651-02AE649F3E20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5ED257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Approccio scelto</a:t>
            </a:r>
          </a:p>
        </p:txBody>
      </p:sp>
      <p:sp>
        <p:nvSpPr>
          <p:cNvPr id="6" name="!!Ovale 25" descr="Lente di ingrandimento con riempimento a tinta unita">
            <a:extLst>
              <a:ext uri="{FF2B5EF4-FFF2-40B4-BE49-F238E27FC236}">
                <a16:creationId xmlns:a16="http://schemas.microsoft.com/office/drawing/2014/main" id="{F27D810C-6335-9E9F-0438-97CC222A1E4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5ED257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!!Ovale 29">
            <a:extLst>
              <a:ext uri="{FF2B5EF4-FFF2-40B4-BE49-F238E27FC236}">
                <a16:creationId xmlns:a16="http://schemas.microsoft.com/office/drawing/2014/main" id="{A5EE73DB-5148-E7E8-C09C-838DC2EAA81D}"/>
              </a:ext>
            </a:extLst>
          </p:cNvPr>
          <p:cNvSpPr/>
          <p:nvPr/>
        </p:nvSpPr>
        <p:spPr>
          <a:xfrm>
            <a:off x="6709368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Elemento grafico 9" descr="Appunti parzialmente spuntanti contorno">
            <a:extLst>
              <a:ext uri="{FF2B5EF4-FFF2-40B4-BE49-F238E27FC236}">
                <a16:creationId xmlns:a16="http://schemas.microsoft.com/office/drawing/2014/main" id="{4B901D1D-811F-DF40-264A-8CEEA4682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842" y="396386"/>
            <a:ext cx="360000" cy="360000"/>
          </a:xfrm>
          <a:prstGeom prst="rect">
            <a:avLst/>
          </a:prstGeom>
        </p:spPr>
      </p:pic>
      <p:pic>
        <p:nvPicPr>
          <p:cNvPr id="11" name="Elemento grafico 10" descr="Ingranaggi contorno">
            <a:extLst>
              <a:ext uri="{FF2B5EF4-FFF2-40B4-BE49-F238E27FC236}">
                <a16:creationId xmlns:a16="http://schemas.microsoft.com/office/drawing/2014/main" id="{0635FF77-856F-F2CC-80ED-D7CB27EC7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7462" y="322683"/>
            <a:ext cx="504000" cy="5040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46CD75E-AE66-1693-326A-D530C6A5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498607"/>
            <a:ext cx="8640000" cy="121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1EDB45A9-5DDE-928B-55BC-492132E1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3015584"/>
            <a:ext cx="8640000" cy="199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09;p20">
            <a:extLst>
              <a:ext uri="{FF2B5EF4-FFF2-40B4-BE49-F238E27FC236}">
                <a16:creationId xmlns:a16="http://schemas.microsoft.com/office/drawing/2014/main" id="{0C688ADC-16C8-5673-F030-950ECB29132F}"/>
              </a:ext>
            </a:extLst>
          </p:cNvPr>
          <p:cNvSpPr txBox="1">
            <a:spLocks/>
          </p:cNvSpPr>
          <p:nvPr/>
        </p:nvSpPr>
        <p:spPr>
          <a:xfrm>
            <a:off x="2837314" y="4467083"/>
            <a:ext cx="3469373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latin typeface="Fira Sans Extra Condensed Mediu" panose="020B0603050000020004" pitchFamily="34" charset="0"/>
              </a:rPr>
              <a:t>Flow </a:t>
            </a:r>
            <a:r>
              <a:rPr lang="it-IT" altLang="it-IT" sz="1400" dirty="0" smtClean="0">
                <a:latin typeface="Fira Sans Extra Condensed Mediu" panose="020B0603050000020004" pitchFamily="34" charset="0"/>
              </a:rPr>
              <a:t>Query</a:t>
            </a:r>
            <a:endParaRPr lang="it-IT" altLang="it-IT" sz="1400" dirty="0">
              <a:latin typeface="Fira Sans Extra Condensed Mediu" panose="020B0603050000020004" pitchFamily="34" charset="0"/>
            </a:endParaRPr>
          </a:p>
        </p:txBody>
      </p:sp>
      <p:sp>
        <p:nvSpPr>
          <p:cNvPr id="12" name="Google Shape;109;p20">
            <a:extLst>
              <a:ext uri="{FF2B5EF4-FFF2-40B4-BE49-F238E27FC236}">
                <a16:creationId xmlns:a16="http://schemas.microsoft.com/office/drawing/2014/main" id="{F72463EB-3273-C3FB-82DB-4A43FB3EE28B}"/>
              </a:ext>
            </a:extLst>
          </p:cNvPr>
          <p:cNvSpPr txBox="1">
            <a:spLocks/>
          </p:cNvSpPr>
          <p:nvPr/>
        </p:nvSpPr>
        <p:spPr>
          <a:xfrm>
            <a:off x="2837314" y="2391882"/>
            <a:ext cx="3469373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altLang="it-IT" sz="1400" dirty="0">
                <a:latin typeface="Fira Sans Extra Condensed Mediu" panose="020B0603050000020004" pitchFamily="34" charset="0"/>
              </a:rPr>
              <a:t>Flow pre-elaborazione</a:t>
            </a:r>
            <a:endParaRPr lang="it-IT" sz="1400" dirty="0">
              <a:latin typeface="Fira Sans Extra Condensed Mediu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915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456FD6B5-8D1A-A21F-D34F-2B4BA4449ABE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B2ADB566-F775-ABD3-2F63-7E0B3D9D199F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Analisi dei risultati</a:t>
            </a:r>
          </a:p>
        </p:txBody>
      </p:sp>
      <p:sp>
        <p:nvSpPr>
          <p:cNvPr id="6" name="!!Ovale 29" descr="Lente di ingrandimento con riempimento a tinta unita">
            <a:extLst>
              <a:ext uri="{FF2B5EF4-FFF2-40B4-BE49-F238E27FC236}">
                <a16:creationId xmlns:a16="http://schemas.microsoft.com/office/drawing/2014/main" id="{5D50494E-1CBB-1F92-8280-482C66BAF49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4" name="Elemento grafico 13" descr="Appunti parzialmente spuntanti contorno">
            <a:extLst>
              <a:ext uri="{FF2B5EF4-FFF2-40B4-BE49-F238E27FC236}">
                <a16:creationId xmlns:a16="http://schemas.microsoft.com/office/drawing/2014/main" id="{9177997B-785B-2D44-4395-434E7047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62" y="317899"/>
            <a:ext cx="504000" cy="504000"/>
          </a:xfrm>
          <a:prstGeom prst="rect">
            <a:avLst/>
          </a:prstGeo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55BCD37-8283-C030-E334-E52AC5910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037823"/>
          </a:xfrm>
        </p:spPr>
        <p:txBody>
          <a:bodyPr/>
          <a:lstStyle/>
          <a:p>
            <a:r>
              <a:rPr lang="it-IT" b="1" dirty="0">
                <a:latin typeface="Fira Sans Extra Condensed" panose="020B0503050000020004" pitchFamily="34" charset="0"/>
              </a:rPr>
              <a:t>Test manuali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Risultati semi-oggettivi e visualizzazione delle performance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Impossibile definire una stima generale delle performance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791C218-B098-79BE-AC02-D0BF8032B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9" y="2571750"/>
            <a:ext cx="1607447" cy="235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2614CCCB-5BDD-8201-6DD6-64A4E4D0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973" y="2199451"/>
            <a:ext cx="23653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3123711-A6D8-F54B-C465-0AB1D203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199451"/>
            <a:ext cx="2068421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588D96F3-D41E-D0EF-A1F2-E47545BD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20" y="2199451"/>
            <a:ext cx="1994139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9281EC0F-4058-477D-3703-EF8C7CE38F29}"/>
              </a:ext>
            </a:extLst>
          </p:cNvPr>
          <p:cNvSpPr txBox="1">
            <a:spLocks/>
          </p:cNvSpPr>
          <p:nvPr/>
        </p:nvSpPr>
        <p:spPr>
          <a:xfrm>
            <a:off x="569303" y="2233488"/>
            <a:ext cx="1392677" cy="4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/>
              <a:t>Query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A24949D-8A59-A5AC-D424-FA58A6A1FFC7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5423445" y="1690150"/>
            <a:ext cx="2425155" cy="292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C05BB34-5622-526C-2691-C8A51723602E}"/>
              </a:ext>
            </a:extLst>
          </p:cNvPr>
          <p:cNvCxnSpPr>
            <a:cxnSpLocks/>
          </p:cNvCxnSpPr>
          <p:nvPr/>
        </p:nvCxnSpPr>
        <p:spPr>
          <a:xfrm>
            <a:off x="7848600" y="1681164"/>
            <a:ext cx="0" cy="495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e 29">
            <a:extLst>
              <a:ext uri="{FF2B5EF4-FFF2-40B4-BE49-F238E27FC236}">
                <a16:creationId xmlns:a16="http://schemas.microsoft.com/office/drawing/2014/main" id="{8C160183-B45E-08A6-0DA4-6DCC5590C18E}"/>
              </a:ext>
            </a:extLst>
          </p:cNvPr>
          <p:cNvSpPr/>
          <p:nvPr/>
        </p:nvSpPr>
        <p:spPr>
          <a:xfrm>
            <a:off x="5377726" y="166729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Google Shape;109;p20">
            <a:extLst>
              <a:ext uri="{FF2B5EF4-FFF2-40B4-BE49-F238E27FC236}">
                <a16:creationId xmlns:a16="http://schemas.microsoft.com/office/drawing/2014/main" id="{AD62D397-C98D-86D2-154F-A631778A9D18}"/>
              </a:ext>
            </a:extLst>
          </p:cNvPr>
          <p:cNvSpPr txBox="1">
            <a:spLocks/>
          </p:cNvSpPr>
          <p:nvPr/>
        </p:nvSpPr>
        <p:spPr>
          <a:xfrm>
            <a:off x="7864744" y="1603594"/>
            <a:ext cx="951411" cy="59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Fira Sans Extra Condensed Mediu" panose="020B0603050000020004" pitchFamily="34" charset="0"/>
              </a:rPr>
              <a:t>Label incorretta nel training</a:t>
            </a:r>
          </a:p>
        </p:txBody>
      </p:sp>
    </p:spTree>
    <p:extLst>
      <p:ext uri="{BB962C8B-B14F-4D97-AF65-F5344CB8AC3E}">
        <p14:creationId xmlns:p14="http://schemas.microsoft.com/office/powerpoint/2010/main" val="31033481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456FD6B5-8D1A-A21F-D34F-2B4BA4449ABE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B2ADB566-F775-ABD3-2F63-7E0B3D9D199F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Analisi dei risultati</a:t>
            </a:r>
          </a:p>
        </p:txBody>
      </p:sp>
      <p:sp>
        <p:nvSpPr>
          <p:cNvPr id="6" name="!!Ovale 29" descr="Lente di ingrandimento con riempimento a tinta unita">
            <a:extLst>
              <a:ext uri="{FF2B5EF4-FFF2-40B4-BE49-F238E27FC236}">
                <a16:creationId xmlns:a16="http://schemas.microsoft.com/office/drawing/2014/main" id="{5D50494E-1CBB-1F92-8280-482C66BAF49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4" name="Elemento grafico 13" descr="Appunti parzialmente spuntanti contorno">
            <a:extLst>
              <a:ext uri="{FF2B5EF4-FFF2-40B4-BE49-F238E27FC236}">
                <a16:creationId xmlns:a16="http://schemas.microsoft.com/office/drawing/2014/main" id="{9177997B-785B-2D44-4395-434E7047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62" y="317899"/>
            <a:ext cx="504000" cy="504000"/>
          </a:xfrm>
          <a:prstGeom prst="rect">
            <a:avLst/>
          </a:prstGeo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155444E-0C1C-AA38-ABF7-8BAC37B97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05300"/>
          </a:xfrm>
        </p:spPr>
        <p:txBody>
          <a:bodyPr>
            <a:normAutofit/>
          </a:bodyPr>
          <a:lstStyle/>
          <a:p>
            <a:r>
              <a:rPr lang="it-IT" b="1" dirty="0">
                <a:latin typeface="Fira Sans Extra Condensed" panose="020B0503050000020004" pitchFamily="34" charset="0"/>
              </a:rPr>
              <a:t>Category search automatizzato</a:t>
            </a:r>
          </a:p>
          <a:p>
            <a:pPr lvl="1"/>
            <a:r>
              <a:rPr lang="it-IT" dirty="0" smtClean="0">
                <a:latin typeface="Fira Sans Extra Condensed" panose="020B0503050000020004" pitchFamily="34" charset="0"/>
              </a:rPr>
              <a:t>Necessario un set di </a:t>
            </a:r>
            <a:r>
              <a:rPr lang="it-IT" dirty="0">
                <a:latin typeface="Fira Sans Extra Condensed" panose="020B0503050000020004" pitchFamily="34" charset="0"/>
              </a:rPr>
              <a:t>immagini già categorizzate </a:t>
            </a:r>
            <a:r>
              <a:rPr lang="it-IT" b="0" i="0" u="none" strike="noStrike" dirty="0">
                <a:solidFill>
                  <a:srgbClr val="595959"/>
                </a:solidFill>
                <a:effectLst/>
                <a:latin typeface="Fira Sans Extra Condensed" panose="020B0503050000020004" pitchFamily="34" charset="0"/>
              </a:rPr>
              <a:t>→ Test set</a:t>
            </a:r>
          </a:p>
          <a:p>
            <a:pPr lvl="1"/>
            <a:r>
              <a:rPr lang="it-IT" dirty="0">
                <a:solidFill>
                  <a:srgbClr val="595959"/>
                </a:solidFill>
                <a:latin typeface="Fira Sans Extra Condensed" panose="020B0503050000020004" pitchFamily="34" charset="0"/>
              </a:rPr>
              <a:t>Utile per stimare delle performance generiche</a:t>
            </a:r>
            <a:endParaRPr lang="it-IT" b="0" i="0" u="none" strike="noStrike" dirty="0">
              <a:solidFill>
                <a:srgbClr val="595959"/>
              </a:solidFill>
              <a:effectLst/>
              <a:latin typeface="Fira Sans Extra Condensed" panose="020B0503050000020004" pitchFamily="34" charset="0"/>
            </a:endParaRPr>
          </a:p>
          <a:p>
            <a:r>
              <a:rPr lang="it-IT" b="1" dirty="0">
                <a:latin typeface="Fira Sans Extra Condensed" panose="020B0503050000020004" pitchFamily="34" charset="0"/>
              </a:rPr>
              <a:t>Risultati ottenuti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Campione utilizzato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1000 immagini test set fornito</a:t>
            </a:r>
            <a:endParaRPr lang="it-IT" sz="1200" dirty="0">
              <a:latin typeface="Fira Sans Extra Condensed" panose="020B0503050000020004" pitchFamily="34" charset="0"/>
            </a:endParaRP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MobileNetV3 fine-tuning su FoodX-251 + taglio </a:t>
            </a:r>
            <a:r>
              <a:rPr lang="it-IT" dirty="0" smtClean="0">
                <a:latin typeface="Fira Sans Extra Condensed" panose="020B0503050000020004" pitchFamily="34" charset="0"/>
              </a:rPr>
              <a:t>Dense_Add_Layer</a:t>
            </a:r>
          </a:p>
          <a:p>
            <a:pPr lvl="2"/>
            <a:r>
              <a:rPr lang="it-IT" sz="1100" dirty="0" smtClean="0">
                <a:latin typeface="Fira Sans Extra Condensed" panose="020B0503050000020004" pitchFamily="34" charset="0"/>
              </a:rPr>
              <a:t>Media label corrette: 32.80%</a:t>
            </a:r>
          </a:p>
          <a:p>
            <a:pPr lvl="2"/>
            <a:r>
              <a:rPr lang="it-IT" sz="1100" dirty="0" smtClean="0">
                <a:latin typeface="Fira Sans Extra Condensed" panose="020B0503050000020004" pitchFamily="34" charset="0"/>
              </a:rPr>
              <a:t>Deviazione </a:t>
            </a:r>
            <a:r>
              <a:rPr lang="it-IT" sz="1100" dirty="0">
                <a:latin typeface="Fira Sans Extra Condensed" panose="020B0503050000020004" pitchFamily="34" charset="0"/>
              </a:rPr>
              <a:t>standard: 31.76</a:t>
            </a:r>
            <a:endParaRPr lang="it-IT" dirty="0">
              <a:latin typeface="Fira Sans Extra Condensed" panose="020B0503050000020004" pitchFamily="34" charset="0"/>
            </a:endParaRPr>
          </a:p>
          <a:p>
            <a:pPr lvl="1"/>
            <a:r>
              <a:rPr lang="it-IT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MobileNetV3 fine-tuning su </a:t>
            </a: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FoodX-251 + no taglio</a:t>
            </a:r>
            <a:endParaRPr lang="it-IT" dirty="0">
              <a:solidFill>
                <a:schemeClr val="bg2">
                  <a:lumMod val="40000"/>
                  <a:lumOff val="60000"/>
                </a:schemeClr>
              </a:solidFill>
              <a:latin typeface="Fira Sans Extra Condensed" panose="020B0503050000020004" pitchFamily="34" charset="0"/>
            </a:endParaRPr>
          </a:p>
          <a:p>
            <a:pPr lvl="2"/>
            <a:r>
              <a:rPr lang="it-IT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Media label corrette: 41.80%</a:t>
            </a:r>
          </a:p>
          <a:p>
            <a:pPr lvl="2"/>
            <a:r>
              <a:rPr lang="it-IT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Extra Condensed" panose="020B0503050000020004" pitchFamily="34" charset="0"/>
              </a:rPr>
              <a:t>Deviazione standard: 41.06 </a:t>
            </a:r>
            <a:endParaRPr lang="it-IT" dirty="0">
              <a:solidFill>
                <a:schemeClr val="bg2">
                  <a:lumMod val="40000"/>
                  <a:lumOff val="60000"/>
                </a:schemeClr>
              </a:solidFill>
              <a:latin typeface="Fira Sans Extra Condensed" panose="020B0503050000020004" pitchFamily="34" charset="0"/>
            </a:endParaRP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MobileNetV3 ImageNet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Media label corrette: 21.33%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Deviazione standard: 23.89</a:t>
            </a:r>
          </a:p>
        </p:txBody>
      </p:sp>
    </p:spTree>
    <p:extLst>
      <p:ext uri="{BB962C8B-B14F-4D97-AF65-F5344CB8AC3E}">
        <p14:creationId xmlns:p14="http://schemas.microsoft.com/office/powerpoint/2010/main" val="1051367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Fira Sans Extra Condensed SemiB" panose="020B0603050000020004" pitchFamily="34" charset="0"/>
              </a:rPr>
              <a:t>Classificazione </a:t>
            </a:r>
            <a:r>
              <a:rPr lang="it-IT" dirty="0" err="1">
                <a:latin typeface="Fira Sans Extra Condensed SemiB" panose="020B0603050000020004" pitchFamily="34" charset="0"/>
              </a:rPr>
              <a:t>D</a:t>
            </a:r>
            <a:r>
              <a:rPr lang="it-IT" dirty="0" err="1" smtClean="0">
                <a:latin typeface="Fira Sans Extra Condensed SemiB" panose="020B0603050000020004" pitchFamily="34" charset="0"/>
              </a:rPr>
              <a:t>ataset</a:t>
            </a:r>
            <a:r>
              <a:rPr lang="it-IT" dirty="0" smtClean="0">
                <a:latin typeface="Fira Sans Extra Condensed SemiB" panose="020B0603050000020004" pitchFamily="34" charset="0"/>
              </a:rPr>
              <a:t> </a:t>
            </a:r>
            <a:br>
              <a:rPr lang="it-IT" dirty="0" smtClean="0">
                <a:latin typeface="Fira Sans Extra Condensed SemiB" panose="020B0603050000020004" pitchFamily="34" charset="0"/>
              </a:rPr>
            </a:br>
            <a:r>
              <a:rPr lang="it-IT" dirty="0" smtClean="0">
                <a:latin typeface="Fira Sans Extra Condensed SemiB" panose="020B0603050000020004" pitchFamily="34" charset="0"/>
              </a:rPr>
              <a:t>FoodX-251</a:t>
            </a:r>
            <a:endParaRPr dirty="0">
              <a:latin typeface="Fira Sans Extra Condensed SemiB" panose="020B0603050000020004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095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it-IT" dirty="0" smtClean="0">
                <a:latin typeface="Fira Sans Extra Condensed Mediu" panose="020B0603050000020004" pitchFamily="34" charset="0"/>
              </a:rPr>
              <a:t>Slide Extra</a:t>
            </a:r>
            <a:endParaRPr lang="it-IT" dirty="0">
              <a:latin typeface="Fira Sans Extra Condensed Mediu" panose="020B060305000002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35A6A-67EC-84D4-8E22-EAFC86DA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4029559"/>
            <a:ext cx="970345" cy="970345"/>
          </a:xfrm>
          <a:prstGeom prst="rect">
            <a:avLst/>
          </a:prstGeom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5CD4648E-6CF0-B600-E3C9-B588F4B04F49}"/>
              </a:ext>
            </a:extLst>
          </p:cNvPr>
          <p:cNvSpPr txBox="1">
            <a:spLocks/>
          </p:cNvSpPr>
          <p:nvPr/>
        </p:nvSpPr>
        <p:spPr>
          <a:xfrm>
            <a:off x="1013383" y="4514731"/>
            <a:ext cx="7117234" cy="48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it-IT" sz="1800" dirty="0">
                <a:latin typeface="Fira Sans Extra Condensed" panose="020B0503050000020004" pitchFamily="34" charset="0"/>
              </a:rPr>
              <a:t>Visual Information processing and management – 2023/24</a:t>
            </a:r>
          </a:p>
        </p:txBody>
      </p:sp>
    </p:spTree>
    <p:extLst>
      <p:ext uri="{BB962C8B-B14F-4D97-AF65-F5344CB8AC3E}">
        <p14:creationId xmlns:p14="http://schemas.microsoft.com/office/powerpoint/2010/main" val="300712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A68619-FC06-28D7-5460-BE0C8DE00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latin typeface="Fira Sans Extra Condensed" panose="020B0503050000020004" pitchFamily="34" charset="0"/>
              </a:rPr>
              <a:t>GLCM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Gray-Level Co-</a:t>
            </a:r>
            <a:r>
              <a:rPr lang="it-IT" dirty="0" err="1">
                <a:latin typeface="Fira Sans Extra Condensed" panose="020B0503050000020004" pitchFamily="34" charset="0"/>
              </a:rPr>
              <a:t>occurrence</a:t>
            </a:r>
            <a:r>
              <a:rPr lang="it-IT" dirty="0">
                <a:latin typeface="Fira Sans Extra Condensed" panose="020B0503050000020004" pitchFamily="34" charset="0"/>
              </a:rPr>
              <a:t> Matrix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Cattura ripetizioni di coppie di intensità di grigio vicine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Permette di ottenere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Contrasto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Correlazione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Energia</a:t>
            </a:r>
          </a:p>
          <a:p>
            <a:pPr lvl="2"/>
            <a:r>
              <a:rPr lang="it-IT" sz="1100" dirty="0">
                <a:latin typeface="Fira Sans Extra Condensed" panose="020B0503050000020004" pitchFamily="34" charset="0"/>
              </a:rPr>
              <a:t>Omogeneità</a:t>
            </a:r>
          </a:p>
        </p:txBody>
      </p:sp>
      <p:sp>
        <p:nvSpPr>
          <p:cNvPr id="6" name="Google Shape;114;p21">
            <a:extLst>
              <a:ext uri="{FF2B5EF4-FFF2-40B4-BE49-F238E27FC236}">
                <a16:creationId xmlns:a16="http://schemas.microsoft.com/office/drawing/2014/main" id="{6C0199AA-3D4B-6E80-4FA4-8721840F2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dirty="0">
                <a:latin typeface="Fira Sans Extra Condensed Mediu" panose="020B0603050000020004" pitchFamily="34" charset="0"/>
              </a:rPr>
              <a:t>Appendice 1</a:t>
            </a:r>
            <a:endParaRPr lang="it-IT" sz="3200" dirty="0">
              <a:latin typeface="Fira Sans Extra Condensed Mediu" panose="020B0603050000020004" pitchFamily="34" charset="0"/>
            </a:endParaRPr>
          </a:p>
        </p:txBody>
      </p:sp>
      <p:pic>
        <p:nvPicPr>
          <p:cNvPr id="1028" name="Picture 4" descr="Gray level co-occurence matrix · ImageFeatures">
            <a:extLst>
              <a:ext uri="{FF2B5EF4-FFF2-40B4-BE49-F238E27FC236}">
                <a16:creationId xmlns:a16="http://schemas.microsoft.com/office/drawing/2014/main" id="{95C9F34C-EBE8-DBAC-A7C7-8ECB22C1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3238550"/>
            <a:ext cx="5238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95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4A3121A-EE9B-5295-9F10-50730DE4C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6225075" cy="3416400"/>
          </a:xfrm>
        </p:spPr>
        <p:txBody>
          <a:bodyPr/>
          <a:lstStyle/>
          <a:p>
            <a:r>
              <a:rPr lang="it-IT" dirty="0">
                <a:latin typeface="Fira Sans Extra Condensed" panose="020B0503050000020004" pitchFamily="34" charset="0"/>
              </a:rPr>
              <a:t>HOG</a:t>
            </a:r>
          </a:p>
          <a:p>
            <a:pPr lvl="1"/>
            <a:r>
              <a:rPr lang="it-IT" dirty="0" err="1">
                <a:latin typeface="Fira Sans Extra Condensed" panose="020B0503050000020004" pitchFamily="34" charset="0"/>
              </a:rPr>
              <a:t>Histogram</a:t>
            </a:r>
            <a:r>
              <a:rPr lang="it-IT" dirty="0">
                <a:latin typeface="Fira Sans Extra Condensed" panose="020B0503050000020004" pitchFamily="34" charset="0"/>
              </a:rPr>
              <a:t> of Oriented </a:t>
            </a:r>
            <a:r>
              <a:rPr lang="it-IT" dirty="0" err="1">
                <a:latin typeface="Fira Sans Extra Condensed" panose="020B0503050000020004" pitchFamily="34" charset="0"/>
              </a:rPr>
              <a:t>Gradients</a:t>
            </a:r>
            <a:endParaRPr lang="it-IT" dirty="0">
              <a:latin typeface="Fira Sans Extra Condensed" panose="020B0503050000020004" pitchFamily="34" charset="0"/>
            </a:endParaRP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Per ogni pixel della cella calcola il valore del gradiente e la sua direzione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Riporta poi questi dati su un istogramma</a:t>
            </a:r>
          </a:p>
          <a:p>
            <a:pPr lvl="1"/>
            <a:r>
              <a:rPr lang="it-IT" dirty="0">
                <a:latin typeface="Fira Sans Extra Condensed" panose="020B0503050000020004" pitchFamily="34" charset="0"/>
              </a:rPr>
              <a:t>Unisce i vari istogrammi, con orientamenti, ottenuti per ogni cella</a:t>
            </a:r>
          </a:p>
        </p:txBody>
      </p:sp>
      <p:sp>
        <p:nvSpPr>
          <p:cNvPr id="6" name="Google Shape;114;p21">
            <a:extLst>
              <a:ext uri="{FF2B5EF4-FFF2-40B4-BE49-F238E27FC236}">
                <a16:creationId xmlns:a16="http://schemas.microsoft.com/office/drawing/2014/main" id="{B7CCA335-998F-56AB-EE15-DAF31657F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dirty="0">
                <a:latin typeface="Fira Sans Extra Condensed Mediu" panose="020B0603050000020004" pitchFamily="34" charset="0"/>
              </a:rPr>
              <a:t>Appendice 2</a:t>
            </a:r>
            <a:endParaRPr lang="it-IT" sz="3200" dirty="0">
              <a:latin typeface="Fira Sans Extra Condensed Mediu" panose="020B0603050000020004" pitchFamily="34" charset="0"/>
            </a:endParaRPr>
          </a:p>
        </p:txBody>
      </p:sp>
      <p:pic>
        <p:nvPicPr>
          <p:cNvPr id="2050" name="Picture 2" descr="Feature extraction methods in image processing, GLCM and HOG. (a) An... |  Download Scientific Diagram">
            <a:extLst>
              <a:ext uri="{FF2B5EF4-FFF2-40B4-BE49-F238E27FC236}">
                <a16:creationId xmlns:a16="http://schemas.microsoft.com/office/drawing/2014/main" id="{6452C37B-7FDB-0921-C4EF-323FC613D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9" b="4814"/>
          <a:stretch/>
        </p:blipFill>
        <p:spPr bwMode="auto">
          <a:xfrm>
            <a:off x="98614" y="3009630"/>
            <a:ext cx="4628411" cy="1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stogram of Oriented Gradients explained using OpenCV">
            <a:extLst>
              <a:ext uri="{FF2B5EF4-FFF2-40B4-BE49-F238E27FC236}">
                <a16:creationId xmlns:a16="http://schemas.microsoft.com/office/drawing/2014/main" id="{55EDD573-B241-BAFA-C275-8E0B4FD2B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15"/>
          <a:stretch/>
        </p:blipFill>
        <p:spPr bwMode="auto">
          <a:xfrm>
            <a:off x="6536775" y="897885"/>
            <a:ext cx="2295525" cy="1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gramming: Histogram of Oriented Gradients (HOG) Explained – Subtle">
            <a:extLst>
              <a:ext uri="{FF2B5EF4-FFF2-40B4-BE49-F238E27FC236}">
                <a16:creationId xmlns:a16="http://schemas.microsoft.com/office/drawing/2014/main" id="{F5DC8E87-6478-1F43-F02E-BB9C3DD28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7000" r="6375" b="12749"/>
          <a:stretch/>
        </p:blipFill>
        <p:spPr bwMode="auto">
          <a:xfrm>
            <a:off x="4896090" y="3009630"/>
            <a:ext cx="4060035" cy="1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81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A68619-FC06-28D7-5460-BE0C8DE00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6828"/>
            <a:ext cx="6733475" cy="37580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 smtClean="0">
                <a:latin typeface="Fira Sans Extra Condensed" panose="020B0503050000020004" pitchFamily="34" charset="0"/>
              </a:rPr>
              <a:t>Ogni blocco contiene uno </a:t>
            </a:r>
            <a:r>
              <a:rPr lang="it-IT" sz="1600" dirty="0">
                <a:latin typeface="Fira Sans Extra Condensed" panose="020B0503050000020004" pitchFamily="34" charset="0"/>
              </a:rPr>
              <a:t>strato </a:t>
            </a:r>
            <a:r>
              <a:rPr lang="it-IT" sz="1600" b="1" i="1" dirty="0" err="1" smtClean="0">
                <a:latin typeface="Fira Sans Extra Condensed" panose="020B0503050000020004" pitchFamily="34" charset="0"/>
              </a:rPr>
              <a:t>depthwise</a:t>
            </a:r>
            <a:r>
              <a:rPr lang="it-IT" sz="1600" b="1" i="1" dirty="0" smtClean="0">
                <a:latin typeface="Fira Sans Extra Condensed" panose="020B0503050000020004" pitchFamily="34" charset="0"/>
              </a:rPr>
              <a:t> </a:t>
            </a:r>
            <a:r>
              <a:rPr lang="it-IT" sz="1600" b="1" i="1" dirty="0" err="1">
                <a:latin typeface="Fira Sans Extra Condensed" panose="020B0503050000020004" pitchFamily="34" charset="0"/>
              </a:rPr>
              <a:t>separable</a:t>
            </a:r>
            <a:r>
              <a:rPr lang="it-IT" sz="1600" b="1" i="1" dirty="0">
                <a:latin typeface="Fira Sans Extra Condensed" panose="020B0503050000020004" pitchFamily="34" charset="0"/>
              </a:rPr>
              <a:t> </a:t>
            </a:r>
            <a:r>
              <a:rPr lang="it-IT" sz="1600" b="1" i="1" dirty="0" err="1" smtClean="0">
                <a:latin typeface="Fira Sans Extra Condensed" panose="020B0503050000020004" pitchFamily="34" charset="0"/>
              </a:rPr>
              <a:t>convolution</a:t>
            </a:r>
            <a:endParaRPr lang="it-IT" sz="1600" b="1" i="1" dirty="0" smtClean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Fira Sans Extra Condensed" panose="020B0503050000020004" pitchFamily="34" charset="0"/>
              </a:rPr>
              <a:t>Un filtro per canale anziché un filtro per tutti</a:t>
            </a:r>
            <a:endParaRPr lang="it-IT" sz="1100" dirty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Fira Sans Extra Condensed" panose="020B0503050000020004" pitchFamily="34" charset="0"/>
              </a:rPr>
              <a:t>Divide l'operazione di convoluzione in due fasi</a:t>
            </a:r>
          </a:p>
          <a:p>
            <a:pPr lvl="2">
              <a:lnSpc>
                <a:spcPct val="100000"/>
              </a:lnSpc>
            </a:pPr>
            <a:r>
              <a:rPr lang="it-IT" sz="1200" dirty="0">
                <a:latin typeface="Fira Sans Extra Condensed" panose="020B0503050000020004" pitchFamily="34" charset="0"/>
              </a:rPr>
              <a:t>C</a:t>
            </a:r>
            <a:r>
              <a:rPr lang="it-IT" sz="1200" dirty="0" smtClean="0">
                <a:latin typeface="Fira Sans Extra Condensed" panose="020B0503050000020004" pitchFamily="34" charset="0"/>
              </a:rPr>
              <a:t>onvoluzione </a:t>
            </a:r>
            <a:r>
              <a:rPr lang="it-IT" sz="1200" dirty="0">
                <a:latin typeface="Fira Sans Extra Condensed" panose="020B0503050000020004" pitchFamily="34" charset="0"/>
              </a:rPr>
              <a:t>separata in </a:t>
            </a:r>
            <a:r>
              <a:rPr lang="it-IT" sz="1200" b="1" dirty="0" smtClean="0">
                <a:latin typeface="Fira Sans Extra Condensed" panose="020B0503050000020004" pitchFamily="34" charset="0"/>
              </a:rPr>
              <a:t>profondità</a:t>
            </a:r>
          </a:p>
          <a:p>
            <a:pPr lvl="2">
              <a:lnSpc>
                <a:spcPct val="100000"/>
              </a:lnSpc>
            </a:pPr>
            <a:r>
              <a:rPr lang="it-IT" sz="1200" dirty="0" smtClean="0">
                <a:latin typeface="Fira Sans Extra Condensed" panose="020B0503050000020004" pitchFamily="34" charset="0"/>
              </a:rPr>
              <a:t>Convoluzione </a:t>
            </a:r>
            <a:r>
              <a:rPr lang="it-IT" sz="1200" b="1" dirty="0">
                <a:latin typeface="Fira Sans Extra Condensed" panose="020B0503050000020004" pitchFamily="34" charset="0"/>
              </a:rPr>
              <a:t>attraverso i </a:t>
            </a:r>
            <a:r>
              <a:rPr lang="it-IT" sz="1200" b="1" dirty="0" smtClean="0">
                <a:latin typeface="Fira Sans Extra Condensed" panose="020B0503050000020004" pitchFamily="34" charset="0"/>
              </a:rPr>
              <a:t>canali</a:t>
            </a:r>
            <a:endParaRPr lang="it-IT" sz="1050" b="1" dirty="0" smtClean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Fira Sans Extra Condensed" panose="020B0503050000020004" pitchFamily="34" charset="0"/>
              </a:rPr>
              <a:t>Dalla v2 abbiamo i </a:t>
            </a:r>
            <a:r>
              <a:rPr lang="it-IT" b="1" dirty="0" err="1" smtClean="0">
                <a:latin typeface="Fira Sans Extra Condensed" panose="020B0503050000020004" pitchFamily="34" charset="0"/>
              </a:rPr>
              <a:t>bottleneck</a:t>
            </a:r>
            <a:r>
              <a:rPr lang="it-IT" b="1" dirty="0" smtClean="0">
                <a:latin typeface="Fira Sans Extra Condensed" panose="020B0503050000020004" pitchFamily="34" charset="0"/>
              </a:rPr>
              <a:t> </a:t>
            </a:r>
            <a:r>
              <a:rPr lang="it-IT" b="1" dirty="0" err="1" smtClean="0">
                <a:latin typeface="Fira Sans Extra Condensed" panose="020B0503050000020004" pitchFamily="34" charset="0"/>
              </a:rPr>
              <a:t>residual</a:t>
            </a:r>
            <a:endParaRPr lang="it-IT" sz="1050" b="1" dirty="0" smtClean="0">
              <a:latin typeface="Fira Sans Extra Condensed" panose="020B0503050000020004" pitchFamily="34" charset="0"/>
            </a:endParaRPr>
          </a:p>
          <a:p>
            <a:pPr lvl="2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it-IT" sz="1200" b="1" dirty="0" smtClean="0">
                <a:latin typeface="Fira Sans Extra Condensed" panose="020B0503050000020004" pitchFamily="34" charset="0"/>
              </a:rPr>
              <a:t>Espandiamo</a:t>
            </a:r>
            <a:r>
              <a:rPr lang="it-IT" sz="1200" dirty="0" smtClean="0">
                <a:latin typeface="Fira Sans Extra Condensed" panose="020B0503050000020004" pitchFamily="34" charset="0"/>
              </a:rPr>
              <a:t> la dimensionalità dell’input per le </a:t>
            </a:r>
            <a:r>
              <a:rPr lang="it-IT" sz="1200" dirty="0" err="1" smtClean="0">
                <a:latin typeface="Fira Sans Extra Condensed" panose="020B0503050000020004" pitchFamily="34" charset="0"/>
              </a:rPr>
              <a:t>depthwise</a:t>
            </a:r>
            <a:r>
              <a:rPr lang="it-IT" sz="1200" dirty="0" smtClean="0">
                <a:latin typeface="Fira Sans Extra Condensed" panose="020B0503050000020004" pitchFamily="34" charset="0"/>
              </a:rPr>
              <a:t> </a:t>
            </a:r>
            <a:r>
              <a:rPr lang="it-IT" sz="1200" dirty="0" err="1" smtClean="0">
                <a:latin typeface="Fira Sans Extra Condensed" panose="020B0503050000020004" pitchFamily="34" charset="0"/>
              </a:rPr>
              <a:t>conv</a:t>
            </a:r>
            <a:endParaRPr lang="it-IT" sz="1200" dirty="0" smtClean="0">
              <a:latin typeface="Fira Sans Extra Condensed" panose="020B0503050000020004" pitchFamily="34" charset="0"/>
            </a:endParaRPr>
          </a:p>
          <a:p>
            <a:pPr lvl="2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it-IT" sz="1200" dirty="0" smtClean="0">
                <a:latin typeface="Fira Sans Extra Condensed" panose="020B0503050000020004" pitchFamily="34" charset="0"/>
              </a:rPr>
              <a:t>Catturiamo le caratteristiche spaziali</a:t>
            </a:r>
            <a:r>
              <a:rPr lang="it-IT" sz="1200" dirty="0" smtClean="0">
                <a:latin typeface="Fira Sans Extra Condensed" panose="020B0503050000020004" pitchFamily="34" charset="0"/>
              </a:rPr>
              <a:t> con la </a:t>
            </a:r>
            <a:r>
              <a:rPr lang="it-IT" sz="1200" b="1" dirty="0" err="1" smtClean="0">
                <a:latin typeface="Fira Sans Extra Condensed" panose="020B0503050000020004" pitchFamily="34" charset="0"/>
              </a:rPr>
              <a:t>depthwise</a:t>
            </a:r>
            <a:r>
              <a:rPr lang="it-IT" sz="1200" b="1" dirty="0" smtClean="0">
                <a:latin typeface="Fira Sans Extra Condensed" panose="020B0503050000020004" pitchFamily="34" charset="0"/>
              </a:rPr>
              <a:t> </a:t>
            </a:r>
            <a:r>
              <a:rPr lang="it-IT" sz="1200" b="1" dirty="0" err="1" smtClean="0">
                <a:latin typeface="Fira Sans Extra Condensed" panose="020B0503050000020004" pitchFamily="34" charset="0"/>
              </a:rPr>
              <a:t>conv</a:t>
            </a:r>
            <a:endParaRPr lang="it-IT" sz="1200" dirty="0">
              <a:latin typeface="Fira Sans Extra Condensed" panose="020B0503050000020004" pitchFamily="34" charset="0"/>
            </a:endParaRPr>
          </a:p>
          <a:p>
            <a:pPr lvl="2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it-IT" sz="1200" b="1" dirty="0" smtClean="0">
                <a:latin typeface="Fira Sans Extra Condensed" panose="020B0503050000020004" pitchFamily="34" charset="0"/>
              </a:rPr>
              <a:t>Contrazione </a:t>
            </a:r>
            <a:r>
              <a:rPr lang="it-IT" sz="1200" dirty="0" smtClean="0">
                <a:latin typeface="Fira Sans Extra Condensed" panose="020B0503050000020004" pitchFamily="34" charset="0"/>
              </a:rPr>
              <a:t>con convoluzione </a:t>
            </a:r>
            <a:r>
              <a:rPr lang="it-IT" sz="1200" dirty="0" err="1" smtClean="0">
                <a:latin typeface="Fira Sans Extra Condensed" panose="020B0503050000020004" pitchFamily="34" charset="0"/>
              </a:rPr>
              <a:t>pointwise</a:t>
            </a:r>
            <a:endParaRPr lang="it-IT" sz="1200" dirty="0" smtClean="0">
              <a:latin typeface="Fira Sans Extra Condensed" panose="020B05030500000200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t-IT" dirty="0" err="1" smtClean="0">
                <a:latin typeface="Fira Sans Extra Condensed" panose="020B0503050000020004" pitchFamily="34" charset="0"/>
              </a:rPr>
              <a:t>Vanishing</a:t>
            </a:r>
            <a:r>
              <a:rPr lang="it-IT" dirty="0" smtClean="0">
                <a:latin typeface="Fira Sans Extra Condensed" panose="020B0503050000020004" pitchFamily="34" charset="0"/>
              </a:rPr>
              <a:t> </a:t>
            </a:r>
            <a:r>
              <a:rPr lang="it-IT" dirty="0" err="1" smtClean="0">
                <a:latin typeface="Fira Sans Extra Condensed" panose="020B0503050000020004" pitchFamily="34" charset="0"/>
              </a:rPr>
              <a:t>gradient</a:t>
            </a:r>
            <a:r>
              <a:rPr lang="it-IT" dirty="0" smtClean="0">
                <a:latin typeface="Fira Sans Extra Condensed" panose="020B0503050000020004" pitchFamily="34" charset="0"/>
              </a:rPr>
              <a:t> </a:t>
            </a:r>
            <a:r>
              <a:rPr lang="it-IT" dirty="0" err="1" smtClean="0">
                <a:latin typeface="Fira Sans Extra Condensed" panose="020B0503050000020004" pitchFamily="34" charset="0"/>
              </a:rPr>
              <a:t>problem</a:t>
            </a:r>
            <a:endParaRPr lang="it-IT" dirty="0" smtClean="0">
              <a:latin typeface="Fira Sans Extra Condensed" panose="020B05030500000200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it-IT" sz="1200" b="1" i="1" dirty="0" err="1" smtClean="0">
                <a:latin typeface="Fira Sans Extra Condensed" panose="020B0503050000020004" pitchFamily="34" charset="0"/>
              </a:rPr>
              <a:t>Residual</a:t>
            </a:r>
            <a:r>
              <a:rPr lang="it-IT" sz="1200" i="1" dirty="0" smtClean="0">
                <a:latin typeface="Fira Sans Extra Condensed" panose="020B0503050000020004" pitchFamily="34" charset="0"/>
              </a:rPr>
              <a:t> </a:t>
            </a:r>
            <a:r>
              <a:rPr lang="it-IT" sz="1200" dirty="0" smtClean="0">
                <a:latin typeface="Fira Sans Extra Condensed" panose="020B0503050000020004" pitchFamily="34" charset="0"/>
              </a:rPr>
              <a:t>perché dopo la contrazione, aggiungiamo l’input originale all’output</a:t>
            </a:r>
            <a:endParaRPr lang="it-IT" dirty="0" smtClean="0">
              <a:latin typeface="Fira Sans Extra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400" dirty="0" smtClean="0">
                <a:latin typeface="Fira Sans Extra Condensed" panose="020B0503050000020004" pitchFamily="34" charset="0"/>
              </a:rPr>
              <a:t>Generalmente usiamo la </a:t>
            </a:r>
            <a:r>
              <a:rPr lang="it-IT" sz="1400" dirty="0" err="1" smtClean="0">
                <a:latin typeface="Fira Sans Extra Condensed" panose="020B0503050000020004" pitchFamily="34" charset="0"/>
              </a:rPr>
              <a:t>ReLU</a:t>
            </a:r>
            <a:r>
              <a:rPr lang="it-IT" sz="1400" dirty="0" smtClean="0">
                <a:latin typeface="Fira Sans Extra Condensed" panose="020B0503050000020004" pitchFamily="34" charset="0"/>
              </a:rPr>
              <a:t>, la v3 introduce l’hard </a:t>
            </a:r>
            <a:r>
              <a:rPr lang="it-IT" sz="1400" dirty="0" err="1" smtClean="0">
                <a:latin typeface="Fira Sans Extra Condensed" panose="020B0503050000020004" pitchFamily="34" charset="0"/>
              </a:rPr>
              <a:t>sigmoid</a:t>
            </a:r>
            <a:endParaRPr lang="it-IT" sz="1400" dirty="0" smtClean="0">
              <a:latin typeface="Fira Sans Extra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400" dirty="0" smtClean="0">
                <a:latin typeface="Fira Sans Extra Condensed" panose="020B0503050000020004" pitchFamily="34" charset="0"/>
              </a:rPr>
              <a:t>In uscita, per ridurre il numero di parametri utilizziamo un GAP (Global </a:t>
            </a:r>
            <a:r>
              <a:rPr lang="it-IT" sz="1400" dirty="0" err="1" smtClean="0">
                <a:latin typeface="Fira Sans Extra Condensed" panose="020B0503050000020004" pitchFamily="34" charset="0"/>
              </a:rPr>
              <a:t>Average</a:t>
            </a:r>
            <a:r>
              <a:rPr lang="it-IT" sz="1400" dirty="0" smtClean="0">
                <a:latin typeface="Fira Sans Extra Condensed" panose="020B0503050000020004" pitchFamily="34" charset="0"/>
              </a:rPr>
              <a:t> </a:t>
            </a:r>
            <a:r>
              <a:rPr lang="it-IT" sz="1400" dirty="0" err="1" smtClean="0">
                <a:latin typeface="Fira Sans Extra Condensed" panose="020B0503050000020004" pitchFamily="34" charset="0"/>
              </a:rPr>
              <a:t>Pooling</a:t>
            </a:r>
            <a:r>
              <a:rPr lang="it-IT" sz="1400" dirty="0" smtClean="0">
                <a:latin typeface="Fira Sans Extra Condensed" panose="020B0503050000020004" pitchFamily="34" charset="0"/>
              </a:rPr>
              <a:t>)</a:t>
            </a:r>
          </a:p>
        </p:txBody>
      </p:sp>
      <p:pic>
        <p:nvPicPr>
          <p:cNvPr id="1028" name="Picture 4" descr="The architecture of the MobileNetv2 network.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75225" y="1814974"/>
            <a:ext cx="4527025" cy="178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14;p21">
            <a:extLst>
              <a:ext uri="{FF2B5EF4-FFF2-40B4-BE49-F238E27FC236}">
                <a16:creationId xmlns:a16="http://schemas.microsoft.com/office/drawing/2014/main" id="{B7CCA335-998F-56AB-EE15-DAF31657F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dirty="0">
                <a:latin typeface="Fira Sans Extra Condensed Mediu" panose="020B0603050000020004" pitchFamily="34" charset="0"/>
              </a:rPr>
              <a:t>Appendice </a:t>
            </a:r>
            <a:r>
              <a:rPr lang="it" sz="3200" dirty="0" smtClean="0">
                <a:latin typeface="Fira Sans Extra Condensed Mediu" panose="020B0603050000020004" pitchFamily="34" charset="0"/>
              </a:rPr>
              <a:t>3</a:t>
            </a:r>
            <a:endParaRPr lang="it-IT" sz="3200" dirty="0">
              <a:latin typeface="Fira Sans Extra Condensed Mediu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508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1F7823-3D7C-770F-535F-BFB04F859E8D}"/>
              </a:ext>
            </a:extLst>
          </p:cNvPr>
          <p:cNvSpPr txBox="1"/>
          <p:nvPr/>
        </p:nvSpPr>
        <p:spPr>
          <a:xfrm>
            <a:off x="3006274" y="2096869"/>
            <a:ext cx="3778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ctr">
              <a:buNone/>
            </a:pPr>
            <a:r>
              <a:rPr lang="it-IT" sz="1800" dirty="0">
                <a:solidFill>
                  <a:schemeClr val="dk2"/>
                </a:solidFill>
                <a:latin typeface="Fira Sans Extra Condensed" panose="020B0503050000020004" pitchFamily="34" charset="0"/>
              </a:rPr>
              <a:t>Ricerca in </a:t>
            </a:r>
            <a:r>
              <a:rPr lang="it-IT" sz="1800" i="1" dirty="0">
                <a:solidFill>
                  <a:schemeClr val="dk2"/>
                </a:solidFill>
                <a:latin typeface="Fira Sans Extra Condensed" panose="020B0503050000020004" pitchFamily="34" charset="0"/>
              </a:rPr>
              <a:t>letteratura</a:t>
            </a:r>
            <a:r>
              <a:rPr lang="it-IT" sz="1800" dirty="0">
                <a:solidFill>
                  <a:schemeClr val="dk2"/>
                </a:solidFill>
                <a:latin typeface="Fira Sans Extra Condensed" panose="020B0503050000020004" pitchFamily="34" charset="0"/>
              </a:rPr>
              <a:t> del significato di «POI» ha prodotto scarsi risultati: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48622A1-431E-14FC-2C3A-50DDFF088844}"/>
              </a:ext>
            </a:extLst>
          </p:cNvPr>
          <p:cNvGrpSpPr/>
          <p:nvPr/>
        </p:nvGrpSpPr>
        <p:grpSpPr>
          <a:xfrm>
            <a:off x="289024" y="1910741"/>
            <a:ext cx="8413552" cy="2080834"/>
            <a:chOff x="264075" y="1910741"/>
            <a:chExt cx="8413552" cy="2080834"/>
          </a:xfrm>
        </p:grpSpPr>
        <p:pic>
          <p:nvPicPr>
            <p:cNvPr id="15" name="Immagine 14" descr="Immagine che contiene illustrazione, clipart, cartone animato, Cartoni animati&#10;&#10;Descrizione generata automaticamente">
              <a:extLst>
                <a:ext uri="{FF2B5EF4-FFF2-40B4-BE49-F238E27FC236}">
                  <a16:creationId xmlns:a16="http://schemas.microsoft.com/office/drawing/2014/main" id="{8F482499-D048-00B9-72EA-5AF558E7F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075" y="1910741"/>
              <a:ext cx="2551536" cy="2080234"/>
            </a:xfrm>
            <a:prstGeom prst="rect">
              <a:avLst/>
            </a:prstGeom>
          </p:spPr>
        </p:pic>
        <p:pic>
          <p:nvPicPr>
            <p:cNvPr id="1026" name="Picture 2" descr="POI MEANS &quot;POI DEAL WITHIT PO">
              <a:extLst>
                <a:ext uri="{FF2B5EF4-FFF2-40B4-BE49-F238E27FC236}">
                  <a16:creationId xmlns:a16="http://schemas.microsoft.com/office/drawing/2014/main" id="{1C63F9E7-17A3-D8C6-3ACF-EF34124E2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714" y="1911341"/>
              <a:ext cx="1653913" cy="2080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ccia a destra 5">
              <a:extLst>
                <a:ext uri="{FF2B5EF4-FFF2-40B4-BE49-F238E27FC236}">
                  <a16:creationId xmlns:a16="http://schemas.microsoft.com/office/drawing/2014/main" id="{B7E5FBED-B830-EB3C-D694-AC5791AC5FA3}"/>
                </a:ext>
              </a:extLst>
            </p:cNvPr>
            <p:cNvSpPr/>
            <p:nvPr/>
          </p:nvSpPr>
          <p:spPr>
            <a:xfrm>
              <a:off x="2981325" y="2743200"/>
              <a:ext cx="3876675" cy="572700"/>
            </a:xfrm>
            <a:prstGeom prst="rightArrow">
              <a:avLst>
                <a:gd name="adj1" fmla="val 50000"/>
                <a:gd name="adj2" fmla="val 6496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Google Shape;114;p21">
            <a:extLst>
              <a:ext uri="{FF2B5EF4-FFF2-40B4-BE49-F238E27FC236}">
                <a16:creationId xmlns:a16="http://schemas.microsoft.com/office/drawing/2014/main" id="{B7CCA335-998F-56AB-EE15-DAF31657F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it" sz="3200" dirty="0">
                <a:latin typeface="Fira Sans Extra Condensed Mediu" panose="020B0603050000020004" pitchFamily="34" charset="0"/>
              </a:rPr>
              <a:t>Appendice </a:t>
            </a:r>
            <a:r>
              <a:rPr lang="it" sz="3200" dirty="0" smtClean="0">
                <a:latin typeface="Fira Sans Extra Condensed Mediu" panose="020B0603050000020004" pitchFamily="34" charset="0"/>
              </a:rPr>
              <a:t>4</a:t>
            </a:r>
            <a:endParaRPr lang="it-IT" sz="3200" dirty="0">
              <a:latin typeface="Fira Sans Extra Condensed Mediu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18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4269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" dirty="0">
                <a:latin typeface="Fira Sans Extra Condensed" panose="020B0503050000020004" pitchFamily="34" charset="0"/>
              </a:rPr>
              <a:t>Identificazione delle tipologie di errore</a:t>
            </a:r>
          </a:p>
          <a:p>
            <a:pPr marL="285750" indent="-285750"/>
            <a:r>
              <a:rPr lang="it" dirty="0">
                <a:latin typeface="Fira Sans Extra Condensed" panose="020B0503050000020004" pitchFamily="34" charset="0"/>
              </a:rPr>
              <a:t>Folderizzazione del train set</a:t>
            </a:r>
          </a:p>
          <a:p>
            <a:pPr marL="285750" indent="-285750"/>
            <a:r>
              <a:rPr lang="it" dirty="0">
                <a:latin typeface="Fira Sans Extra Condensed" panose="020B0503050000020004" pitchFamily="34" charset="0"/>
              </a:rPr>
              <a:t>Grafici di numerosità per monitorare istanze per </a:t>
            </a:r>
            <a:r>
              <a:rPr lang="it" dirty="0" smtClean="0">
                <a:latin typeface="Fira Sans Extra Condensed" panose="020B0503050000020004" pitchFamily="34" charset="0"/>
              </a:rPr>
              <a:t>classe</a:t>
            </a:r>
            <a:endParaRPr lang="it" dirty="0">
              <a:latin typeface="Fira Sans Extra Condensed" panose="020B0503050000020004" pitchFamily="34" charset="0"/>
            </a:endParaRPr>
          </a:p>
        </p:txBody>
      </p:sp>
      <p:sp>
        <p:nvSpPr>
          <p:cNvPr id="7" name="Arco a tutto sesto 6">
            <a:extLst>
              <a:ext uri="{FF2B5EF4-FFF2-40B4-BE49-F238E27FC236}">
                <a16:creationId xmlns:a16="http://schemas.microsoft.com/office/drawing/2014/main" id="{FBB8DD50-ED07-DE7E-26AA-1A50A9CA6CFC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04EEFC25-7944-8278-5B9C-46113FF918D8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10" name="Ovale 9" descr="Lente di ingrandimento con riempimento a tinta unita">
            <a:extLst>
              <a:ext uri="{FF2B5EF4-FFF2-40B4-BE49-F238E27FC236}">
                <a16:creationId xmlns:a16="http://schemas.microsoft.com/office/drawing/2014/main" id="{D60CF056-CCDF-521E-43F8-3DD87A8289A5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Elemento grafico 1" descr="Pensiero contorno">
            <a:extLst>
              <a:ext uri="{FF2B5EF4-FFF2-40B4-BE49-F238E27FC236}">
                <a16:creationId xmlns:a16="http://schemas.microsoft.com/office/drawing/2014/main" id="{2227FA31-2D95-A02B-E244-DFFB6E91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7463B1-31C1-0229-9701-DCC02E4E8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4" t="3896" r="8445" b="3909"/>
          <a:stretch/>
        </p:blipFill>
        <p:spPr>
          <a:xfrm>
            <a:off x="2430052" y="2571750"/>
            <a:ext cx="4322227" cy="2466662"/>
          </a:xfrm>
          <a:prstGeom prst="rect">
            <a:avLst/>
          </a:prstGeom>
        </p:spPr>
      </p:pic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CA30E884-BE0D-F8E4-5DED-5FD99A43A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870573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!!Ovale 23">
            <a:extLst>
              <a:ext uri="{FF2B5EF4-FFF2-40B4-BE49-F238E27FC236}">
                <a16:creationId xmlns:a16="http://schemas.microsoft.com/office/drawing/2014/main" id="{34F43BB2-FD94-D507-8EE7-8DFB80BCE4B3}"/>
              </a:ext>
            </a:extLst>
          </p:cNvPr>
          <p:cNvSpPr/>
          <p:nvPr/>
        </p:nvSpPr>
        <p:spPr>
          <a:xfrm>
            <a:off x="6598919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!!Ovale 24">
            <a:extLst>
              <a:ext uri="{FF2B5EF4-FFF2-40B4-BE49-F238E27FC236}">
                <a16:creationId xmlns:a16="http://schemas.microsoft.com/office/drawing/2014/main" id="{719EDF87-72CE-42E3-6FBD-84AADDDC4320}"/>
              </a:ext>
            </a:extLst>
          </p:cNvPr>
          <p:cNvSpPr/>
          <p:nvPr/>
        </p:nvSpPr>
        <p:spPr>
          <a:xfrm>
            <a:off x="4591166" y="359042"/>
            <a:ext cx="432000" cy="432000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hemeClr val="accent5">
              <a:hueOff val="-1444559"/>
              <a:satOff val="0"/>
              <a:lumOff val="6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!!Ovale 25">
            <a:extLst>
              <a:ext uri="{FF2B5EF4-FFF2-40B4-BE49-F238E27FC236}">
                <a16:creationId xmlns:a16="http://schemas.microsoft.com/office/drawing/2014/main" id="{273BD95D-23E8-31D9-6922-A81B402D5F46}"/>
              </a:ext>
            </a:extLst>
          </p:cNvPr>
          <p:cNvSpPr/>
          <p:nvPr/>
        </p:nvSpPr>
        <p:spPr>
          <a:xfrm>
            <a:off x="5587739" y="360387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9" name="!!Ovale 26">
            <a:extLst>
              <a:ext uri="{FF2B5EF4-FFF2-40B4-BE49-F238E27FC236}">
                <a16:creationId xmlns:a16="http://schemas.microsoft.com/office/drawing/2014/main" id="{2E115AC5-E596-B209-19DC-8B2FE6436F5C}"/>
              </a:ext>
            </a:extLst>
          </p:cNvPr>
          <p:cNvSpPr/>
          <p:nvPr/>
        </p:nvSpPr>
        <p:spPr>
          <a:xfrm>
            <a:off x="7610099" y="354637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!!Ovale 277">
            <a:extLst>
              <a:ext uri="{FF2B5EF4-FFF2-40B4-BE49-F238E27FC236}">
                <a16:creationId xmlns:a16="http://schemas.microsoft.com/office/drawing/2014/main" id="{15485EDD-BAF3-DD1C-376E-ECD982CC004B}"/>
              </a:ext>
            </a:extLst>
          </p:cNvPr>
          <p:cNvSpPr/>
          <p:nvPr/>
        </p:nvSpPr>
        <p:spPr>
          <a:xfrm>
            <a:off x="8609915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1" name="Elemento grafico 20" descr="Libri contorno">
            <a:extLst>
              <a:ext uri="{FF2B5EF4-FFF2-40B4-BE49-F238E27FC236}">
                <a16:creationId xmlns:a16="http://schemas.microsoft.com/office/drawing/2014/main" id="{40E96E93-87BF-1607-846F-9818D682A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7366" y="407423"/>
            <a:ext cx="360000" cy="360000"/>
          </a:xfrm>
          <a:prstGeom prst="rect">
            <a:avLst/>
          </a:prstGeom>
        </p:spPr>
      </p:pic>
      <p:pic>
        <p:nvPicPr>
          <p:cNvPr id="22" name="Elemento grafico 21" descr="Fetta di torta contorno">
            <a:extLst>
              <a:ext uri="{FF2B5EF4-FFF2-40B4-BE49-F238E27FC236}">
                <a16:creationId xmlns:a16="http://schemas.microsoft.com/office/drawing/2014/main" id="{B02B0671-9E19-F16D-BAA7-CFB5581C35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45915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Labirinto contorno">
            <a:extLst>
              <a:ext uri="{FF2B5EF4-FFF2-40B4-BE49-F238E27FC236}">
                <a16:creationId xmlns:a16="http://schemas.microsoft.com/office/drawing/2014/main" id="{FC920AE7-8C2C-CC62-4679-6DD60F936E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1726" y="396386"/>
            <a:ext cx="360000" cy="360000"/>
          </a:xfrm>
          <a:prstGeom prst="rect">
            <a:avLst/>
          </a:prstGeom>
        </p:spPr>
      </p:pic>
      <p:pic>
        <p:nvPicPr>
          <p:cNvPr id="31" name="Elemento grafico 30" descr="Tavolozza contorno">
            <a:extLst>
              <a:ext uri="{FF2B5EF4-FFF2-40B4-BE49-F238E27FC236}">
                <a16:creationId xmlns:a16="http://schemas.microsoft.com/office/drawing/2014/main" id="{E4660A1C-7F66-6CD4-EE89-C64FB98330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35747" y="389990"/>
            <a:ext cx="360000" cy="360000"/>
          </a:xfrm>
          <a:prstGeom prst="rect">
            <a:avLst/>
          </a:prstGeom>
        </p:spPr>
      </p:pic>
      <p:pic>
        <p:nvPicPr>
          <p:cNvPr id="3" name="Elemento grafico 2" descr="Rete contorno">
            <a:extLst>
              <a:ext uri="{FF2B5EF4-FFF2-40B4-BE49-F238E27FC236}">
                <a16:creationId xmlns:a16="http://schemas.microsoft.com/office/drawing/2014/main" id="{D31E0CAC-60FE-B17C-72B3-577E3524AD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646099" y="38447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308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765CC9A-ABEF-9BCD-76A4-3E9BFAFE7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4" t="3896" r="8445" b="3909"/>
          <a:stretch/>
        </p:blipFill>
        <p:spPr>
          <a:xfrm>
            <a:off x="859373" y="905966"/>
            <a:ext cx="7425251" cy="4237534"/>
          </a:xfrm>
          <a:prstGeom prst="rect">
            <a:avLst/>
          </a:prstGeom>
        </p:spPr>
      </p:pic>
      <p:sp>
        <p:nvSpPr>
          <p:cNvPr id="28" name="Arco a tutto sesto 27">
            <a:extLst>
              <a:ext uri="{FF2B5EF4-FFF2-40B4-BE49-F238E27FC236}">
                <a16:creationId xmlns:a16="http://schemas.microsoft.com/office/drawing/2014/main" id="{27856464-6DBF-3952-9AA0-D895F7463C3B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A16BD9FE-6CED-6259-ABA2-58B2244D750F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Studio iniziale</a:t>
            </a:r>
          </a:p>
        </p:txBody>
      </p:sp>
      <p:sp>
        <p:nvSpPr>
          <p:cNvPr id="30" name="Ovale 29" descr="Lente di ingrandimento con riempimento a tinta unita">
            <a:extLst>
              <a:ext uri="{FF2B5EF4-FFF2-40B4-BE49-F238E27FC236}">
                <a16:creationId xmlns:a16="http://schemas.microsoft.com/office/drawing/2014/main" id="{0FC9A0C8-8535-69B6-5A25-25C558A0E78D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7" name="Elemento grafico 6" descr="Pensiero contorno">
            <a:extLst>
              <a:ext uri="{FF2B5EF4-FFF2-40B4-BE49-F238E27FC236}">
                <a16:creationId xmlns:a16="http://schemas.microsoft.com/office/drawing/2014/main" id="{CCA0AD9E-F177-E675-7AC7-FBA00015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603" y="342386"/>
            <a:ext cx="468000" cy="468000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015F4A3D-44E5-D527-2DD6-352EC0DAAD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210143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!!Ovale 23">
            <a:extLst>
              <a:ext uri="{FF2B5EF4-FFF2-40B4-BE49-F238E27FC236}">
                <a16:creationId xmlns:a16="http://schemas.microsoft.com/office/drawing/2014/main" id="{E19F64C7-04F5-92EE-B057-94A1E6BDB9E4}"/>
              </a:ext>
            </a:extLst>
          </p:cNvPr>
          <p:cNvSpPr/>
          <p:nvPr/>
        </p:nvSpPr>
        <p:spPr>
          <a:xfrm>
            <a:off x="6598919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!!Ovale 24">
            <a:extLst>
              <a:ext uri="{FF2B5EF4-FFF2-40B4-BE49-F238E27FC236}">
                <a16:creationId xmlns:a16="http://schemas.microsoft.com/office/drawing/2014/main" id="{7F13D83E-6F56-C0F4-D762-EE5B9E663CC5}"/>
              </a:ext>
            </a:extLst>
          </p:cNvPr>
          <p:cNvSpPr/>
          <p:nvPr/>
        </p:nvSpPr>
        <p:spPr>
          <a:xfrm>
            <a:off x="4591166" y="359042"/>
            <a:ext cx="432000" cy="432000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hemeClr val="accent5">
              <a:hueOff val="-1444559"/>
              <a:satOff val="0"/>
              <a:lumOff val="6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!!Ovale 25">
            <a:extLst>
              <a:ext uri="{FF2B5EF4-FFF2-40B4-BE49-F238E27FC236}">
                <a16:creationId xmlns:a16="http://schemas.microsoft.com/office/drawing/2014/main" id="{64F33361-AAB9-4E02-92AD-8F10E2B7EC97}"/>
              </a:ext>
            </a:extLst>
          </p:cNvPr>
          <p:cNvSpPr/>
          <p:nvPr/>
        </p:nvSpPr>
        <p:spPr>
          <a:xfrm>
            <a:off x="5587739" y="360387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6">
            <a:extLst>
              <a:ext uri="{FF2B5EF4-FFF2-40B4-BE49-F238E27FC236}">
                <a16:creationId xmlns:a16="http://schemas.microsoft.com/office/drawing/2014/main" id="{2CFE6C3C-7847-C1AA-90D0-1E4633639A28}"/>
              </a:ext>
            </a:extLst>
          </p:cNvPr>
          <p:cNvSpPr/>
          <p:nvPr/>
        </p:nvSpPr>
        <p:spPr>
          <a:xfrm>
            <a:off x="7610099" y="354637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!!Ovale 277">
            <a:extLst>
              <a:ext uri="{FF2B5EF4-FFF2-40B4-BE49-F238E27FC236}">
                <a16:creationId xmlns:a16="http://schemas.microsoft.com/office/drawing/2014/main" id="{5120079B-31C3-9B70-A82F-99422C9EF185}"/>
              </a:ext>
            </a:extLst>
          </p:cNvPr>
          <p:cNvSpPr/>
          <p:nvPr/>
        </p:nvSpPr>
        <p:spPr>
          <a:xfrm>
            <a:off x="8609915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Elemento grafico 15" descr="Libri contorno">
            <a:extLst>
              <a:ext uri="{FF2B5EF4-FFF2-40B4-BE49-F238E27FC236}">
                <a16:creationId xmlns:a16="http://schemas.microsoft.com/office/drawing/2014/main" id="{95AFAD29-392A-2154-1A4F-A72135C830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7366" y="407423"/>
            <a:ext cx="360000" cy="360000"/>
          </a:xfrm>
          <a:prstGeom prst="rect">
            <a:avLst/>
          </a:prstGeom>
        </p:spPr>
      </p:pic>
      <p:pic>
        <p:nvPicPr>
          <p:cNvPr id="17" name="Elemento grafico 16" descr="Fetta di torta contorno">
            <a:extLst>
              <a:ext uri="{FF2B5EF4-FFF2-40B4-BE49-F238E27FC236}">
                <a16:creationId xmlns:a16="http://schemas.microsoft.com/office/drawing/2014/main" id="{FC7A1CF2-3DE1-0083-A618-B52D481F89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45915" y="396386"/>
            <a:ext cx="360000" cy="360000"/>
          </a:xfrm>
          <a:prstGeom prst="rect">
            <a:avLst/>
          </a:prstGeom>
        </p:spPr>
      </p:pic>
      <p:pic>
        <p:nvPicPr>
          <p:cNvPr id="23" name="Elemento grafico 22" descr="Labirinto contorno">
            <a:extLst>
              <a:ext uri="{FF2B5EF4-FFF2-40B4-BE49-F238E27FC236}">
                <a16:creationId xmlns:a16="http://schemas.microsoft.com/office/drawing/2014/main" id="{C741D869-6CFA-DE39-2EDA-CE5E8D106D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1726" y="396386"/>
            <a:ext cx="360000" cy="360000"/>
          </a:xfrm>
          <a:prstGeom prst="rect">
            <a:avLst/>
          </a:prstGeom>
        </p:spPr>
      </p:pic>
      <p:pic>
        <p:nvPicPr>
          <p:cNvPr id="24" name="Elemento grafico 23" descr="Tavolozza contorno">
            <a:extLst>
              <a:ext uri="{FF2B5EF4-FFF2-40B4-BE49-F238E27FC236}">
                <a16:creationId xmlns:a16="http://schemas.microsoft.com/office/drawing/2014/main" id="{9FB81007-DB9B-B75F-C561-7E22BC05F1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35747" y="389990"/>
            <a:ext cx="360000" cy="360000"/>
          </a:xfrm>
          <a:prstGeom prst="rect">
            <a:avLst/>
          </a:prstGeom>
        </p:spPr>
      </p:pic>
      <p:pic>
        <p:nvPicPr>
          <p:cNvPr id="2" name="Elemento grafico 1" descr="Rete contorno">
            <a:extLst>
              <a:ext uri="{FF2B5EF4-FFF2-40B4-BE49-F238E27FC236}">
                <a16:creationId xmlns:a16="http://schemas.microsoft.com/office/drawing/2014/main" id="{DA64A8E2-411D-14D2-F9F7-340201210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646099" y="38447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05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A8C8FEE-A5BF-7DAD-CF50-EBF9C2AE0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7925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i="1" dirty="0">
                <a:latin typeface="Fira Sans Extra Condensed" panose="020B0503050000020004" pitchFamily="34" charset="0"/>
                <a:hlinkClick r:id="rId2"/>
              </a:rPr>
              <a:t>FoodX-251: A Dataset for Fine-grained Food Classification</a:t>
            </a:r>
            <a:r>
              <a:rPr lang="it-IT" i="1" dirty="0">
                <a:latin typeface="Fira Sans Extra Condensed" panose="020B0503050000020004" pitchFamily="34" charset="0"/>
              </a:rPr>
              <a:t>:</a:t>
            </a:r>
            <a:r>
              <a:rPr lang="it-IT" dirty="0">
                <a:latin typeface="Fira Sans Extra Condensed" panose="020B0503050000020004" pitchFamily="34" charset="0"/>
              </a:rPr>
              <a:t> Introduce il dataset e classifica con una ResNet-101</a:t>
            </a:r>
          </a:p>
          <a:p>
            <a:pPr>
              <a:spcBef>
                <a:spcPts val="600"/>
              </a:spcBef>
            </a:pPr>
            <a:r>
              <a:rPr lang="en-US" i="1" dirty="0">
                <a:latin typeface="Fira Sans Extra Condensed" panose="020B0503050000020004" pitchFamily="34" charset="0"/>
                <a:hlinkClick r:id="rId3"/>
              </a:rPr>
              <a:t>An Artificial Intelligence-Based System to Assess Nutrient Intake for Hospitalised Patients</a:t>
            </a:r>
            <a:r>
              <a:rPr lang="it-IT" i="1" dirty="0">
                <a:latin typeface="Fira Sans Extra Condensed" panose="020B0503050000020004" pitchFamily="34" charset="0"/>
              </a:rPr>
              <a:t>:</a:t>
            </a:r>
            <a:r>
              <a:rPr lang="it-IT" dirty="0">
                <a:latin typeface="Fira Sans Extra Condensed" panose="020B0503050000020004" pitchFamily="34" charset="0"/>
              </a:rPr>
              <a:t> Classifica con una ResNet50 e sfrutta una GAN per data augmentation</a:t>
            </a:r>
          </a:p>
          <a:p>
            <a:pPr>
              <a:spcBef>
                <a:spcPts val="600"/>
              </a:spcBef>
            </a:pPr>
            <a:r>
              <a:rPr lang="it-IT" dirty="0">
                <a:latin typeface="Fira Sans Extra Condensed" panose="020B0503050000020004" pitchFamily="34" charset="0"/>
              </a:rPr>
              <a:t>Libreria </a:t>
            </a:r>
            <a:r>
              <a:rPr lang="it-IT" dirty="0">
                <a:latin typeface="Fira Sans Extra Condensed" panose="020B0503050000020004" pitchFamily="34" charset="0"/>
                <a:hlinkClick r:id="rId4"/>
              </a:rPr>
              <a:t>FastDup</a:t>
            </a:r>
            <a:r>
              <a:rPr lang="it-IT" dirty="0">
                <a:latin typeface="Fira Sans Extra Condensed" panose="020B0503050000020004" pitchFamily="34" charset="0"/>
              </a:rPr>
              <a:t> per riconoscimento degli outliers con cluster</a:t>
            </a:r>
          </a:p>
          <a:p>
            <a:pPr>
              <a:spcBef>
                <a:spcPts val="600"/>
              </a:spcBef>
            </a:pPr>
            <a:r>
              <a:rPr lang="it-IT" dirty="0">
                <a:latin typeface="Fira Sans Extra Condensed" panose="020B0503050000020004" pitchFamily="34" charset="0"/>
                <a:hlinkClick r:id="rId5"/>
              </a:rPr>
              <a:t>iFood - 2019 at FGVC6 </a:t>
            </a:r>
            <a:r>
              <a:rPr lang="it-IT" dirty="0">
                <a:latin typeface="Fira Sans Extra Condensed" panose="020B0503050000020004" pitchFamily="34" charset="0"/>
              </a:rPr>
              <a:t>challenge in cui si usa questo </a:t>
            </a:r>
            <a:r>
              <a:rPr lang="it-IT" dirty="0" err="1" smtClean="0">
                <a:latin typeface="Fira Sans Extra Condensed" panose="020B0503050000020004" pitchFamily="34" charset="0"/>
              </a:rPr>
              <a:t>dataset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27" name="Arco a tutto sesto 26">
            <a:extLst>
              <a:ext uri="{FF2B5EF4-FFF2-40B4-BE49-F238E27FC236}">
                <a16:creationId xmlns:a16="http://schemas.microsoft.com/office/drawing/2014/main" id="{B1CCE4C1-41ED-B65C-F331-4BDE70950852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E6598773-4E27-510C-8EA3-477A743F7E34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6AB3A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Ricerca in letteratura</a:t>
            </a:r>
          </a:p>
        </p:txBody>
      </p:sp>
      <p:sp>
        <p:nvSpPr>
          <p:cNvPr id="29" name="!!Ovale 24" descr="Lente di ingrandimento con riempimento a tinta unita">
            <a:extLst>
              <a:ext uri="{FF2B5EF4-FFF2-40B4-BE49-F238E27FC236}">
                <a16:creationId xmlns:a16="http://schemas.microsoft.com/office/drawing/2014/main" id="{64826448-E1D1-1AF4-85AD-79918C124117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6AB3A3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1F9C9E5-B425-797E-0183-1F3BFD52A7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596689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!!Ovale 23">
            <a:extLst>
              <a:ext uri="{FF2B5EF4-FFF2-40B4-BE49-F238E27FC236}">
                <a16:creationId xmlns:a16="http://schemas.microsoft.com/office/drawing/2014/main" id="{4804A816-3A71-40C6-A58A-BB23E08D293C}"/>
              </a:ext>
            </a:extLst>
          </p:cNvPr>
          <p:cNvSpPr/>
          <p:nvPr/>
        </p:nvSpPr>
        <p:spPr>
          <a:xfrm>
            <a:off x="6087340" y="354637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!!Ovale 25">
            <a:extLst>
              <a:ext uri="{FF2B5EF4-FFF2-40B4-BE49-F238E27FC236}">
                <a16:creationId xmlns:a16="http://schemas.microsoft.com/office/drawing/2014/main" id="{5C2DE2FF-E93E-E476-ECD5-D8E582769B78}"/>
              </a:ext>
            </a:extLst>
          </p:cNvPr>
          <p:cNvSpPr/>
          <p:nvPr/>
        </p:nvSpPr>
        <p:spPr>
          <a:xfrm>
            <a:off x="4996774" y="360551"/>
            <a:ext cx="432000" cy="432000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hemeClr val="accent5">
              <a:hueOff val="-2889118"/>
              <a:satOff val="0"/>
              <a:lumOff val="12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4" name="!!Ovale 26">
            <a:extLst>
              <a:ext uri="{FF2B5EF4-FFF2-40B4-BE49-F238E27FC236}">
                <a16:creationId xmlns:a16="http://schemas.microsoft.com/office/drawing/2014/main" id="{E5D41042-D51C-A867-F743-4E9BC94A10A1}"/>
              </a:ext>
            </a:extLst>
          </p:cNvPr>
          <p:cNvSpPr/>
          <p:nvPr/>
        </p:nvSpPr>
        <p:spPr>
          <a:xfrm>
            <a:off x="7187431" y="359879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!!Ovale 277">
            <a:extLst>
              <a:ext uri="{FF2B5EF4-FFF2-40B4-BE49-F238E27FC236}">
                <a16:creationId xmlns:a16="http://schemas.microsoft.com/office/drawing/2014/main" id="{837859E4-E9B3-320A-E995-ABC9F67FE719}"/>
              </a:ext>
            </a:extLst>
          </p:cNvPr>
          <p:cNvSpPr/>
          <p:nvPr/>
        </p:nvSpPr>
        <p:spPr>
          <a:xfrm>
            <a:off x="8287522" y="354637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Elemento grafico 15" descr="Libri contorno">
            <a:extLst>
              <a:ext uri="{FF2B5EF4-FFF2-40B4-BE49-F238E27FC236}">
                <a16:creationId xmlns:a16="http://schemas.microsoft.com/office/drawing/2014/main" id="{432AC7FC-DE81-233A-AC12-61CD6A10CE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3419" y="369404"/>
            <a:ext cx="432000" cy="432000"/>
          </a:xfrm>
          <a:prstGeom prst="rect">
            <a:avLst/>
          </a:prstGeom>
        </p:spPr>
      </p:pic>
      <p:pic>
        <p:nvPicPr>
          <p:cNvPr id="17" name="Elemento grafico 16" descr="Fetta di torta contorno">
            <a:extLst>
              <a:ext uri="{FF2B5EF4-FFF2-40B4-BE49-F238E27FC236}">
                <a16:creationId xmlns:a16="http://schemas.microsoft.com/office/drawing/2014/main" id="{F4BDBB75-F9E3-1534-95FB-9F7415FCB0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23522" y="389989"/>
            <a:ext cx="360000" cy="360000"/>
          </a:xfrm>
          <a:prstGeom prst="rect">
            <a:avLst/>
          </a:prstGeom>
        </p:spPr>
      </p:pic>
      <p:pic>
        <p:nvPicPr>
          <p:cNvPr id="18" name="Elemento grafico 17" descr="Labirinto contorno">
            <a:extLst>
              <a:ext uri="{FF2B5EF4-FFF2-40B4-BE49-F238E27FC236}">
                <a16:creationId xmlns:a16="http://schemas.microsoft.com/office/drawing/2014/main" id="{7C674B70-8A9B-2A9D-7CBC-109F98010D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32577" y="406546"/>
            <a:ext cx="360000" cy="360000"/>
          </a:xfrm>
          <a:prstGeom prst="rect">
            <a:avLst/>
          </a:prstGeom>
        </p:spPr>
      </p:pic>
      <p:pic>
        <p:nvPicPr>
          <p:cNvPr id="19" name="Elemento grafico 18" descr="Tavolozza contorno">
            <a:extLst>
              <a:ext uri="{FF2B5EF4-FFF2-40B4-BE49-F238E27FC236}">
                <a16:creationId xmlns:a16="http://schemas.microsoft.com/office/drawing/2014/main" id="{FFD1FA7B-CA23-A58B-2616-B4A0B0C5B5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6619" y="395232"/>
            <a:ext cx="360000" cy="360000"/>
          </a:xfrm>
          <a:prstGeom prst="rect">
            <a:avLst/>
          </a:prstGeom>
        </p:spPr>
      </p:pic>
      <p:pic>
        <p:nvPicPr>
          <p:cNvPr id="2" name="Elemento grafico 1" descr="Rete contorno">
            <a:extLst>
              <a:ext uri="{FF2B5EF4-FFF2-40B4-BE49-F238E27FC236}">
                <a16:creationId xmlns:a16="http://schemas.microsoft.com/office/drawing/2014/main" id="{CAE19A18-E4BA-A8CA-0189-6850DE4F32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223431" y="38447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495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o a tutto sesto 3">
            <a:extLst>
              <a:ext uri="{FF2B5EF4-FFF2-40B4-BE49-F238E27FC236}">
                <a16:creationId xmlns:a16="http://schemas.microsoft.com/office/drawing/2014/main" id="{9CC44DEB-5A4A-C97C-1C27-006BCB712CF9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C2E2D90E-8F04-341B-86B4-9C0DD5779FE6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5DC875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Alexnet invertita</a:t>
            </a:r>
          </a:p>
        </p:txBody>
      </p:sp>
      <p:sp>
        <p:nvSpPr>
          <p:cNvPr id="6" name="!!Ovale 25" descr="Lente di ingrandimento con riempimento a tinta unita">
            <a:extLst>
              <a:ext uri="{FF2B5EF4-FFF2-40B4-BE49-F238E27FC236}">
                <a16:creationId xmlns:a16="http://schemas.microsoft.com/office/drawing/2014/main" id="{DB80888B-0E68-B9D1-713D-B58ABCB0AC8C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5DC875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8" name="Elemento grafico 7" descr="Labirinto contorno">
            <a:extLst>
              <a:ext uri="{FF2B5EF4-FFF2-40B4-BE49-F238E27FC236}">
                <a16:creationId xmlns:a16="http://schemas.microsoft.com/office/drawing/2014/main" id="{42B31396-1AA8-F5AD-E339-CD8992558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61" y="358624"/>
            <a:ext cx="432000" cy="432000"/>
          </a:xfrm>
          <a:prstGeom prst="rect">
            <a:avLst/>
          </a:prstGeom>
        </p:spPr>
      </p:pic>
      <p:graphicFrame>
        <p:nvGraphicFramePr>
          <p:cNvPr id="29" name="Diagramma 28">
            <a:extLst>
              <a:ext uri="{FF2B5EF4-FFF2-40B4-BE49-F238E27FC236}">
                <a16:creationId xmlns:a16="http://schemas.microsoft.com/office/drawing/2014/main" id="{81B561A0-8DE1-3FF4-459E-B0C799DF8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438707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!!Ovale 23">
            <a:extLst>
              <a:ext uri="{FF2B5EF4-FFF2-40B4-BE49-F238E27FC236}">
                <a16:creationId xmlns:a16="http://schemas.microsoft.com/office/drawing/2014/main" id="{C2DD6426-DBFD-0449-6EAA-AA8C0FB24F40}"/>
              </a:ext>
            </a:extLst>
          </p:cNvPr>
          <p:cNvSpPr/>
          <p:nvPr/>
        </p:nvSpPr>
        <p:spPr>
          <a:xfrm>
            <a:off x="5553940" y="364162"/>
            <a:ext cx="432000" cy="432000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hemeClr val="accent5">
              <a:hueOff val="-4333678"/>
              <a:satOff val="0"/>
              <a:lumOff val="18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!!Ovale 26">
            <a:extLst>
              <a:ext uri="{FF2B5EF4-FFF2-40B4-BE49-F238E27FC236}">
                <a16:creationId xmlns:a16="http://schemas.microsoft.com/office/drawing/2014/main" id="{EA68E4AD-5999-532C-C15E-1AB0F9A08AEF}"/>
              </a:ext>
            </a:extLst>
          </p:cNvPr>
          <p:cNvSpPr/>
          <p:nvPr/>
        </p:nvSpPr>
        <p:spPr>
          <a:xfrm>
            <a:off x="6657582" y="358625"/>
            <a:ext cx="432000" cy="432000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3" name="!!Ovale 277">
            <a:extLst>
              <a:ext uri="{FF2B5EF4-FFF2-40B4-BE49-F238E27FC236}">
                <a16:creationId xmlns:a16="http://schemas.microsoft.com/office/drawing/2014/main" id="{BF51B6ED-58E7-9A1C-1E95-7771807D135E}"/>
              </a:ext>
            </a:extLst>
          </p:cNvPr>
          <p:cNvSpPr/>
          <p:nvPr/>
        </p:nvSpPr>
        <p:spPr>
          <a:xfrm>
            <a:off x="7785693" y="362792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27" name="Elemento grafico 26" descr="Tavolozza contorno">
            <a:extLst>
              <a:ext uri="{FF2B5EF4-FFF2-40B4-BE49-F238E27FC236}">
                <a16:creationId xmlns:a16="http://schemas.microsoft.com/office/drawing/2014/main" id="{25E5B271-49C8-5FFA-8C3A-27FF16367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5189" y="393978"/>
            <a:ext cx="360000" cy="360000"/>
          </a:xfrm>
          <a:prstGeom prst="rect">
            <a:avLst/>
          </a:prstGeom>
        </p:spPr>
      </p:pic>
      <p:pic>
        <p:nvPicPr>
          <p:cNvPr id="2" name="Elemento grafico 1" descr="Fetta di torta contorno">
            <a:extLst>
              <a:ext uri="{FF2B5EF4-FFF2-40B4-BE49-F238E27FC236}">
                <a16:creationId xmlns:a16="http://schemas.microsoft.com/office/drawing/2014/main" id="{A31065CA-1D2A-3307-BCAE-2DD96D0CF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21693" y="410309"/>
            <a:ext cx="360000" cy="360000"/>
          </a:xfrm>
          <a:prstGeom prst="rect">
            <a:avLst/>
          </a:prstGeom>
        </p:spPr>
      </p:pic>
      <p:sp>
        <p:nvSpPr>
          <p:cNvPr id="17" name="Google Shape;103;p19">
            <a:extLst>
              <a:ext uri="{FF2B5EF4-FFF2-40B4-BE49-F238E27FC236}">
                <a16:creationId xmlns:a16="http://schemas.microsoft.com/office/drawing/2014/main" id="{9CF4B6EE-3AF6-6EE8-9CB3-0C036AED979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it-IT" b="1" dirty="0">
                <a:latin typeface="Fira Sans Extra Condensed" panose="020B0503050000020004" pitchFamily="34" charset="0"/>
              </a:rPr>
              <a:t>Idea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Fine-tuning di una CNN pre-addestrata usando il test set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it-IT" b="1" dirty="0">
                <a:latin typeface="Fira Sans Extra Condensed" panose="020B0503050000020004" pitchFamily="34" charset="0"/>
              </a:rPr>
              <a:t>Dubbi iniziali 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Rispetto delle richieste del progetto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Effettivi risultati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it-IT" b="1" dirty="0">
                <a:latin typeface="Fira Sans Extra Condensed" panose="020B0503050000020004" pitchFamily="34" charset="0"/>
              </a:rPr>
              <a:t>Problemi riscontrati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Enormi tempi di computazione </a:t>
            </a:r>
          </a:p>
          <a:p>
            <a:pPr marL="742950" lvl="1" indent="-285750">
              <a:lnSpc>
                <a:spcPct val="150000"/>
              </a:lnSpc>
            </a:pPr>
            <a:r>
              <a:rPr lang="it" dirty="0">
                <a:latin typeface="Fira Sans Extra Condensed" panose="020B0503050000020004" pitchFamily="34" charset="0"/>
              </a:rPr>
              <a:t>Scarsi risultati iniziali</a:t>
            </a:r>
          </a:p>
        </p:txBody>
      </p:sp>
      <p:pic>
        <p:nvPicPr>
          <p:cNvPr id="3" name="Elemento grafico 2" descr="Rete contorno">
            <a:extLst>
              <a:ext uri="{FF2B5EF4-FFF2-40B4-BE49-F238E27FC236}">
                <a16:creationId xmlns:a16="http://schemas.microsoft.com/office/drawing/2014/main" id="{68F7E134-B85D-1165-D6FC-40A3236ACE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693582" y="394630"/>
            <a:ext cx="360000" cy="36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33" y="2148255"/>
            <a:ext cx="3478639" cy="2420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it" b="1" dirty="0">
                <a:latin typeface="Fira Sans Extra Condensed" panose="020B0503050000020004" pitchFamily="34" charset="0"/>
              </a:rPr>
              <a:t>Idea</a:t>
            </a: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Calcolare media e varianza eliminando il 20% per ogni classe </a:t>
            </a:r>
          </a:p>
          <a:p>
            <a:pPr marL="285750" indent="-285750">
              <a:lnSpc>
                <a:spcPct val="100000"/>
              </a:lnSpc>
            </a:pPr>
            <a:r>
              <a:rPr lang="it" b="1" dirty="0" smtClean="0">
                <a:latin typeface="Fira Sans Extra Condensed" panose="020B0503050000020004" pitchFamily="34" charset="0"/>
              </a:rPr>
              <a:t>Pro</a:t>
            </a:r>
            <a:endParaRPr lang="it" b="1" dirty="0">
              <a:latin typeface="Fira Sans Extra Condensed" panose="020B0503050000020004" pitchFamily="34" charset="0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Rapido</a:t>
            </a: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Buona efficacia iniziale</a:t>
            </a:r>
          </a:p>
          <a:p>
            <a:pPr marL="285750" indent="-285750">
              <a:lnSpc>
                <a:spcPct val="100000"/>
              </a:lnSpc>
            </a:pPr>
            <a:r>
              <a:rPr lang="it" b="1" dirty="0">
                <a:latin typeface="Fira Sans Extra Condensed" panose="020B0503050000020004" pitchFamily="34" charset="0"/>
              </a:rPr>
              <a:t>Contro</a:t>
            </a: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Feature non rappresentative per l’intero training set</a:t>
            </a:r>
          </a:p>
          <a:p>
            <a:pPr marL="742950" lvl="1" indent="-285750">
              <a:lnSpc>
                <a:spcPct val="100000"/>
              </a:lnSpc>
            </a:pPr>
            <a:r>
              <a:rPr lang="it" dirty="0">
                <a:latin typeface="Fira Sans Extra Condensed" panose="020B0503050000020004" pitchFamily="34" charset="0"/>
              </a:rPr>
              <a:t>Richiede di settare le soglie a mano</a:t>
            </a:r>
            <a:endParaRPr dirty="0">
              <a:latin typeface="Fira Sans Extra Condensed" panose="020B0503050000020004" pitchFamily="34" charset="0"/>
            </a:endParaRPr>
          </a:p>
        </p:txBody>
      </p:sp>
      <p:sp>
        <p:nvSpPr>
          <p:cNvPr id="11" name="Arco a tutto sesto 10">
            <a:extLst>
              <a:ext uri="{FF2B5EF4-FFF2-40B4-BE49-F238E27FC236}">
                <a16:creationId xmlns:a16="http://schemas.microsoft.com/office/drawing/2014/main" id="{D9843D3E-A901-4C98-E96B-4D3C5F4FF31C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B78C6EA-1EE9-48D5-72C2-5AB134A3CD48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80DC52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Media e varianza</a:t>
            </a:r>
          </a:p>
        </p:txBody>
      </p:sp>
      <p:sp>
        <p:nvSpPr>
          <p:cNvPr id="13" name="!!Ovale 23" descr="Lente di ingrandimento con riempimento a tinta unita">
            <a:extLst>
              <a:ext uri="{FF2B5EF4-FFF2-40B4-BE49-F238E27FC236}">
                <a16:creationId xmlns:a16="http://schemas.microsoft.com/office/drawing/2014/main" id="{F5AAB684-6011-B6D8-FB4B-EA20893F597E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80DC52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7" name="Elemento grafico 6" descr="Tavolozza contorno">
            <a:extLst>
              <a:ext uri="{FF2B5EF4-FFF2-40B4-BE49-F238E27FC236}">
                <a16:creationId xmlns:a16="http://schemas.microsoft.com/office/drawing/2014/main" id="{1DA7CF83-C7B1-8DF2-1697-094A01173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600" y="348795"/>
            <a:ext cx="432000" cy="432000"/>
          </a:xfrm>
          <a:prstGeom prst="rect">
            <a:avLst/>
          </a:prstGeom>
        </p:spPr>
      </p:pic>
      <p:sp>
        <p:nvSpPr>
          <p:cNvPr id="4" name="Google Shape;109;p20">
            <a:extLst>
              <a:ext uri="{FF2B5EF4-FFF2-40B4-BE49-F238E27FC236}">
                <a16:creationId xmlns:a16="http://schemas.microsoft.com/office/drawing/2014/main" id="{35046B06-CEE5-A3E0-B64B-DBB7E00B40D9}"/>
              </a:ext>
            </a:extLst>
          </p:cNvPr>
          <p:cNvSpPr txBox="1">
            <a:spLocks/>
          </p:cNvSpPr>
          <p:nvPr/>
        </p:nvSpPr>
        <p:spPr>
          <a:xfrm>
            <a:off x="2530730" y="3887210"/>
            <a:ext cx="1389342" cy="64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Non è un macaron:</a:t>
            </a:r>
          </a:p>
        </p:txBody>
      </p:sp>
      <p:pic>
        <p:nvPicPr>
          <p:cNvPr id="9" name="Immagine 8" descr="Immagine che contiene illustrazione, clipart, cartone animato, Cartoni animati&#10;&#10;Descrizione generata automaticamente">
            <a:extLst>
              <a:ext uri="{FF2B5EF4-FFF2-40B4-BE49-F238E27FC236}">
                <a16:creationId xmlns:a16="http://schemas.microsoft.com/office/drawing/2014/main" id="{D0B9D6A6-A88D-82FF-877F-1C31DCB0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114" y="3491404"/>
            <a:ext cx="1766258" cy="1440000"/>
          </a:xfrm>
          <a:prstGeom prst="rect">
            <a:avLst/>
          </a:prstGeom>
        </p:spPr>
      </p:pic>
      <p:sp>
        <p:nvSpPr>
          <p:cNvPr id="16" name="Google Shape;109;p20">
            <a:extLst>
              <a:ext uri="{FF2B5EF4-FFF2-40B4-BE49-F238E27FC236}">
                <a16:creationId xmlns:a16="http://schemas.microsoft.com/office/drawing/2014/main" id="{E3E74D90-1207-9737-F648-9BD9D7E0871D}"/>
              </a:ext>
            </a:extLst>
          </p:cNvPr>
          <p:cNvSpPr txBox="1">
            <a:spLocks/>
          </p:cNvSpPr>
          <p:nvPr/>
        </p:nvSpPr>
        <p:spPr>
          <a:xfrm>
            <a:off x="5570908" y="3811430"/>
            <a:ext cx="1727578" cy="79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Potrebbero essere dei macaron: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3DEDE21-EDBC-37B1-EFB5-EC9E3B40B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022" y="3488961"/>
            <a:ext cx="1440000" cy="1440000"/>
          </a:xfrm>
          <a:prstGeom prst="rect">
            <a:avLst/>
          </a:prstGeom>
        </p:spPr>
      </p:pic>
      <p:pic>
        <p:nvPicPr>
          <p:cNvPr id="20" name="Immagine 19" descr="Immagine che contiene macaron, dessert, Dolcezza, pasticceria&#10;&#10;Descrizione generata automaticamente">
            <a:extLst>
              <a:ext uri="{FF2B5EF4-FFF2-40B4-BE49-F238E27FC236}">
                <a16:creationId xmlns:a16="http://schemas.microsoft.com/office/drawing/2014/main" id="{082CE9D5-0F1A-F41D-F40C-5D78C6FDD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47" y="3575409"/>
            <a:ext cx="1535625" cy="1440000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26F225D-CD9C-C366-A0AC-EFD43FEC1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013976"/>
              </p:ext>
            </p:extLst>
          </p:nvPr>
        </p:nvGraphicFramePr>
        <p:xfrm>
          <a:off x="4637678" y="214539"/>
          <a:ext cx="3968994" cy="72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!!Ovale 26">
            <a:extLst>
              <a:ext uri="{FF2B5EF4-FFF2-40B4-BE49-F238E27FC236}">
                <a16:creationId xmlns:a16="http://schemas.microsoft.com/office/drawing/2014/main" id="{688B9564-23A0-D1DC-EABE-42E4AE87B43C}"/>
              </a:ext>
            </a:extLst>
          </p:cNvPr>
          <p:cNvSpPr/>
          <p:nvPr/>
        </p:nvSpPr>
        <p:spPr>
          <a:xfrm>
            <a:off x="6095195" y="362827"/>
            <a:ext cx="432000" cy="432000"/>
          </a:xfrm>
          <a:prstGeom prst="ellipse">
            <a:avLst/>
          </a:prstGeom>
          <a:ln>
            <a:solidFill>
              <a:srgbClr val="DCED58"/>
            </a:solidFill>
          </a:ln>
        </p:spPr>
        <p:style>
          <a:lnRef idx="2">
            <a:schemeClr val="accent5">
              <a:hueOff val="-5778237"/>
              <a:satOff val="0"/>
              <a:lumOff val="24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6" name="!!Ovale 277">
            <a:extLst>
              <a:ext uri="{FF2B5EF4-FFF2-40B4-BE49-F238E27FC236}">
                <a16:creationId xmlns:a16="http://schemas.microsoft.com/office/drawing/2014/main" id="{A9F68D92-39C6-9E16-4E63-639A86A1EF5B}"/>
              </a:ext>
            </a:extLst>
          </p:cNvPr>
          <p:cNvSpPr/>
          <p:nvPr/>
        </p:nvSpPr>
        <p:spPr>
          <a:xfrm>
            <a:off x="7350933" y="371521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5" name="Elemento grafico 14" descr="Fetta di torta contorno">
            <a:extLst>
              <a:ext uri="{FF2B5EF4-FFF2-40B4-BE49-F238E27FC236}">
                <a16:creationId xmlns:a16="http://schemas.microsoft.com/office/drawing/2014/main" id="{016D0E3E-1530-4E77-E1DF-65DED3701C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6933" y="410309"/>
            <a:ext cx="360000" cy="360000"/>
          </a:xfrm>
          <a:prstGeom prst="rect">
            <a:avLst/>
          </a:prstGeom>
        </p:spPr>
      </p:pic>
      <p:sp>
        <p:nvSpPr>
          <p:cNvPr id="22" name="Google Shape;109;p20">
            <a:extLst>
              <a:ext uri="{FF2B5EF4-FFF2-40B4-BE49-F238E27FC236}">
                <a16:creationId xmlns:a16="http://schemas.microsoft.com/office/drawing/2014/main" id="{65F0205F-A47E-0B3B-0719-6AEA4E8AB38A}"/>
              </a:ext>
            </a:extLst>
          </p:cNvPr>
          <p:cNvSpPr txBox="1">
            <a:spLocks/>
          </p:cNvSpPr>
          <p:nvPr/>
        </p:nvSpPr>
        <p:spPr>
          <a:xfrm>
            <a:off x="-181497" y="3959404"/>
            <a:ext cx="1535626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Fira Sans Extra Condensed" panose="020B0503050000020004" pitchFamily="34" charset="0"/>
              </a:rPr>
              <a:t>Macaron:</a:t>
            </a:r>
          </a:p>
        </p:txBody>
      </p:sp>
      <p:pic>
        <p:nvPicPr>
          <p:cNvPr id="5" name="Elemento grafico 4" descr="Rete contorno">
            <a:extLst>
              <a:ext uri="{FF2B5EF4-FFF2-40B4-BE49-F238E27FC236}">
                <a16:creationId xmlns:a16="http://schemas.microsoft.com/office/drawing/2014/main" id="{EF171E47-9D81-A181-83DB-B562F5E4B5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140203" y="394630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o a tutto sesto 1">
            <a:extLst>
              <a:ext uri="{FF2B5EF4-FFF2-40B4-BE49-F238E27FC236}">
                <a16:creationId xmlns:a16="http://schemas.microsoft.com/office/drawing/2014/main" id="{DF7B3E4C-5C32-CA21-0C3F-53BD85FE57A8}"/>
              </a:ext>
            </a:extLst>
          </p:cNvPr>
          <p:cNvSpPr/>
          <p:nvPr/>
        </p:nvSpPr>
        <p:spPr>
          <a:xfrm>
            <a:off x="-892658" y="-126348"/>
            <a:ext cx="1392677" cy="1392677"/>
          </a:xfrm>
          <a:prstGeom prst="blockArc">
            <a:avLst>
              <a:gd name="adj1" fmla="val 18900000"/>
              <a:gd name="adj2" fmla="val 2700000"/>
              <a:gd name="adj3" fmla="val 1551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8E00BCFE-9C6D-80AA-0EED-9876BC7959A6}"/>
              </a:ext>
            </a:extLst>
          </p:cNvPr>
          <p:cNvSpPr/>
          <p:nvPr/>
        </p:nvSpPr>
        <p:spPr>
          <a:xfrm>
            <a:off x="489462" y="318080"/>
            <a:ext cx="4082537" cy="503819"/>
          </a:xfrm>
          <a:custGeom>
            <a:avLst/>
            <a:gdLst>
              <a:gd name="connsiteX0" fmla="*/ 0 w 4082537"/>
              <a:gd name="connsiteY0" fmla="*/ 0 h 503819"/>
              <a:gd name="connsiteX1" fmla="*/ 4082537 w 4082537"/>
              <a:gd name="connsiteY1" fmla="*/ 0 h 503819"/>
              <a:gd name="connsiteX2" fmla="*/ 4082537 w 4082537"/>
              <a:gd name="connsiteY2" fmla="*/ 503819 h 503819"/>
              <a:gd name="connsiteX3" fmla="*/ 0 w 4082537"/>
              <a:gd name="connsiteY3" fmla="*/ 503819 h 503819"/>
              <a:gd name="connsiteX4" fmla="*/ 0 w 4082537"/>
              <a:gd name="connsiteY4" fmla="*/ 0 h 50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2537" h="503819">
                <a:moveTo>
                  <a:pt x="0" y="0"/>
                </a:moveTo>
                <a:lnTo>
                  <a:pt x="4082537" y="0"/>
                </a:lnTo>
                <a:lnTo>
                  <a:pt x="4082537" y="503819"/>
                </a:lnTo>
                <a:lnTo>
                  <a:pt x="0" y="503819"/>
                </a:lnTo>
                <a:lnTo>
                  <a:pt x="0" y="0"/>
                </a:lnTo>
                <a:close/>
              </a:path>
            </a:pathLst>
          </a:custGeom>
          <a:solidFill>
            <a:srgbClr val="DBEE48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060" tIns="68580" rIns="68580" bIns="6858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700" kern="1200" dirty="0">
                <a:latin typeface="Fira Sans Extra Condensed Mediu" panose="020B0603050000020004" pitchFamily="34" charset="0"/>
              </a:rPr>
              <a:t>Clusterizzazione</a:t>
            </a:r>
          </a:p>
        </p:txBody>
      </p:sp>
      <p:sp>
        <p:nvSpPr>
          <p:cNvPr id="6" name="!!Ovale 26" descr="Lente di ingrandimento con riempimento a tinta unita">
            <a:extLst>
              <a:ext uri="{FF2B5EF4-FFF2-40B4-BE49-F238E27FC236}">
                <a16:creationId xmlns:a16="http://schemas.microsoft.com/office/drawing/2014/main" id="{04268DD4-4BE5-0920-C626-35F11789DD06}"/>
              </a:ext>
            </a:extLst>
          </p:cNvPr>
          <p:cNvSpPr/>
          <p:nvPr/>
        </p:nvSpPr>
        <p:spPr>
          <a:xfrm>
            <a:off x="174575" y="255103"/>
            <a:ext cx="629774" cy="629774"/>
          </a:xfrm>
          <a:prstGeom prst="ellipse">
            <a:avLst/>
          </a:prstGeom>
          <a:ln>
            <a:solidFill>
              <a:srgbClr val="DBEE4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266329"/>
            <a:ext cx="3875289" cy="3199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Idea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Rafforzamento dei descrittori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Clustering con i descrittori</a:t>
            </a:r>
          </a:p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Feature utilizzate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Feature extraction con una CNN pre-addestrata</a:t>
            </a:r>
            <a:endParaRPr lang="it" dirty="0">
              <a:solidFill>
                <a:srgbClr val="FF0000"/>
              </a:solidFill>
              <a:latin typeface="Fira Sans Extra Condensed" panose="020B0503050000020004" pitchFamily="34" charset="0"/>
            </a:endParaRPr>
          </a:p>
          <a:p>
            <a:pPr marL="742950" lvl="1" indent="-285750"/>
            <a:r>
              <a:rPr lang="it-IT" dirty="0">
                <a:latin typeface="Fira Sans Extra Condensed" panose="020B0503050000020004" pitchFamily="34" charset="0"/>
              </a:rPr>
              <a:t>Rilevamento oggetti con </a:t>
            </a:r>
            <a:r>
              <a:rPr lang="it" dirty="0">
                <a:latin typeface="Fira Sans Extra Condensed" panose="020B0503050000020004" pitchFamily="34" charset="0"/>
              </a:rPr>
              <a:t>HOG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Texture con GLCM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Media e varianza</a:t>
            </a:r>
            <a:endParaRPr lang="it" dirty="0">
              <a:solidFill>
                <a:srgbClr val="FF0000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7" name="Elemento grafico 6" descr="Rete contorno">
            <a:extLst>
              <a:ext uri="{FF2B5EF4-FFF2-40B4-BE49-F238E27FC236}">
                <a16:creationId xmlns:a16="http://schemas.microsoft.com/office/drawing/2014/main" id="{D503969D-AC49-C81C-183D-2E7D3F9C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3600" y="353990"/>
            <a:ext cx="432000" cy="432000"/>
          </a:xfrm>
          <a:prstGeom prst="rect">
            <a:avLst/>
          </a:prstGeom>
        </p:spPr>
      </p:pic>
      <p:sp>
        <p:nvSpPr>
          <p:cNvPr id="5" name="!!Ovale 277">
            <a:extLst>
              <a:ext uri="{FF2B5EF4-FFF2-40B4-BE49-F238E27FC236}">
                <a16:creationId xmlns:a16="http://schemas.microsoft.com/office/drawing/2014/main" id="{BC47A2B2-4C0D-306E-3C8B-E5E506F931D3}"/>
              </a:ext>
            </a:extLst>
          </p:cNvPr>
          <p:cNvSpPr/>
          <p:nvPr/>
        </p:nvSpPr>
        <p:spPr>
          <a:xfrm>
            <a:off x="6710853" y="371521"/>
            <a:ext cx="432000" cy="432000"/>
          </a:xfrm>
          <a:prstGeom prst="ellipse">
            <a:avLst/>
          </a:prstGeom>
          <a:ln>
            <a:solidFill>
              <a:srgbClr val="FFAB40"/>
            </a:solidFill>
          </a:ln>
        </p:spPr>
        <p:style>
          <a:lnRef idx="2">
            <a:schemeClr val="accent5">
              <a:hueOff val="-7222796"/>
              <a:satOff val="0"/>
              <a:lumOff val="3000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Elemento grafico 9" descr="Fetta di torta contorno">
            <a:extLst>
              <a:ext uri="{FF2B5EF4-FFF2-40B4-BE49-F238E27FC236}">
                <a16:creationId xmlns:a16="http://schemas.microsoft.com/office/drawing/2014/main" id="{28495F2A-C70C-89A8-1430-C8C68D75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6853" y="410309"/>
            <a:ext cx="360000" cy="360000"/>
          </a:xfrm>
          <a:prstGeom prst="rect">
            <a:avLst/>
          </a:prstGeom>
        </p:spPr>
      </p:pic>
      <p:sp>
        <p:nvSpPr>
          <p:cNvPr id="3" name="Google Shape;109;p20">
            <a:extLst>
              <a:ext uri="{FF2B5EF4-FFF2-40B4-BE49-F238E27FC236}">
                <a16:creationId xmlns:a16="http://schemas.microsoft.com/office/drawing/2014/main" id="{97B66D40-6139-2E6A-3DF0-282BD95B414E}"/>
              </a:ext>
            </a:extLst>
          </p:cNvPr>
          <p:cNvSpPr txBox="1">
            <a:spLocks/>
          </p:cNvSpPr>
          <p:nvPr/>
        </p:nvSpPr>
        <p:spPr>
          <a:xfrm>
            <a:off x="4571999" y="1266329"/>
            <a:ext cx="3875289" cy="319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Pro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Buona discriminazione degli outliers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Metodo semplice</a:t>
            </a:r>
          </a:p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Contro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Ambiente di sviluppo e tempo computazionale richiesto</a:t>
            </a:r>
          </a:p>
          <a:p>
            <a:pPr marL="285750" indent="-285750"/>
            <a:r>
              <a:rPr lang="it" b="1" dirty="0">
                <a:latin typeface="Fira Sans Extra Condensed" panose="020B0503050000020004" pitchFamily="34" charset="0"/>
              </a:rPr>
              <a:t>Ipotesi e scelte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Clustering classe per classe, feature per feature</a:t>
            </a:r>
          </a:p>
          <a:p>
            <a:pPr marL="742950" lvl="1" indent="-285750"/>
            <a:r>
              <a:rPr lang="it" dirty="0">
                <a:latin typeface="Fira Sans Extra Condensed" panose="020B0503050000020004" pitchFamily="34" charset="0"/>
              </a:rPr>
              <a:t>Taglio degli outliers recall oriented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4001</TotalTime>
  <Words>1306</Words>
  <Application>Microsoft Office PowerPoint</Application>
  <PresentationFormat>Presentazione su schermo (16:9)</PresentationFormat>
  <Paragraphs>307</Paragraphs>
  <Slides>39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Arial</vt:lpstr>
      <vt:lpstr>Cambria Math</vt:lpstr>
      <vt:lpstr>Fira Sans Extra Condensed</vt:lpstr>
      <vt:lpstr>Fira Sans Extra Condensed Mediu</vt:lpstr>
      <vt:lpstr>Fira Sans Extra Condensed SemiB</vt:lpstr>
      <vt:lpstr>Simple Light</vt:lpstr>
      <vt:lpstr>Classificazione Dataset  FoodX-251</vt:lpstr>
      <vt:lpstr>Pulizia del Training Set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Addestramento CNN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Degraded Test Set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Category Search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Classificazione Dataset  FoodX-251</vt:lpstr>
      <vt:lpstr>Appendice 1</vt:lpstr>
      <vt:lpstr>Appendice 2</vt:lpstr>
      <vt:lpstr>Appendice 3</vt:lpstr>
      <vt:lpstr>Appendice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Visual</dc:title>
  <dc:creator>Elia Gaviraghi</dc:creator>
  <cp:lastModifiedBy>Elia Gaviraghi</cp:lastModifiedBy>
  <cp:revision>226</cp:revision>
  <dcterms:modified xsi:type="dcterms:W3CDTF">2024-01-18T22:35:15Z</dcterms:modified>
</cp:coreProperties>
</file>